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6"/>
  </p:notesMasterIdLst>
  <p:handoutMasterIdLst>
    <p:handoutMasterId r:id="rId37"/>
  </p:handoutMasterIdLst>
  <p:sldIdLst>
    <p:sldId id="280" r:id="rId5"/>
    <p:sldId id="327" r:id="rId6"/>
    <p:sldId id="288" r:id="rId7"/>
    <p:sldId id="289" r:id="rId8"/>
    <p:sldId id="295" r:id="rId9"/>
    <p:sldId id="290" r:id="rId10"/>
    <p:sldId id="322" r:id="rId11"/>
    <p:sldId id="319" r:id="rId12"/>
    <p:sldId id="307" r:id="rId13"/>
    <p:sldId id="328" r:id="rId14"/>
    <p:sldId id="329" r:id="rId15"/>
    <p:sldId id="330" r:id="rId16"/>
    <p:sldId id="287" r:id="rId17"/>
    <p:sldId id="293" r:id="rId18"/>
    <p:sldId id="294" r:id="rId19"/>
    <p:sldId id="308" r:id="rId20"/>
    <p:sldId id="333" r:id="rId21"/>
    <p:sldId id="331" r:id="rId22"/>
    <p:sldId id="332" r:id="rId23"/>
    <p:sldId id="305" r:id="rId24"/>
    <p:sldId id="296" r:id="rId25"/>
    <p:sldId id="309" r:id="rId26"/>
    <p:sldId id="310" r:id="rId27"/>
    <p:sldId id="311" r:id="rId28"/>
    <p:sldId id="306" r:id="rId29"/>
    <p:sldId id="321" r:id="rId30"/>
    <p:sldId id="302" r:id="rId31"/>
    <p:sldId id="325" r:id="rId32"/>
    <p:sldId id="326" r:id="rId33"/>
    <p:sldId id="320"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Kerri (EDU)" initials="GK(" lastIdx="10" clrIdx="0">
    <p:extLst>
      <p:ext uri="{19B8F6BF-5375-455C-9EA6-DF929625EA0E}">
        <p15:presenceInfo xmlns:p15="http://schemas.microsoft.com/office/powerpoint/2012/main" userId="S::Kerri.Graham@ontario.ca::0e899dc5-72a4-4704-bbd0-6b81179b9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CD419-0359-474F-89CC-C6442F049295}" v="58" dt="2021-10-15T11:59:27.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15"/>
    <p:restoredTop sz="93622"/>
  </p:normalViewPr>
  <p:slideViewPr>
    <p:cSldViewPr snapToGrid="0" snapToObjects="1">
      <p:cViewPr varScale="1">
        <p:scale>
          <a:sx n="41" d="100"/>
          <a:sy n="41" d="100"/>
        </p:scale>
        <p:origin x="42" y="1014"/>
      </p:cViewPr>
      <p:guideLst>
        <p:guide orient="horz" pos="4099"/>
        <p:guide pos="3840"/>
      </p:guideLst>
    </p:cSldViewPr>
  </p:slideViewPr>
  <p:notesTextViewPr>
    <p:cViewPr>
      <p:scale>
        <a:sx n="1" d="1"/>
        <a:sy n="1" d="1"/>
      </p:scale>
      <p:origin x="0" y="0"/>
    </p:cViewPr>
  </p:notesTextViewPr>
  <p:notesViewPr>
    <p:cSldViewPr snapToGrid="0" snapToObjects="1">
      <p:cViewPr varScale="1">
        <p:scale>
          <a:sx n="65" d="100"/>
          <a:sy n="65" d="100"/>
        </p:scale>
        <p:origin x="259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08E83-914B-AF4D-AD4A-2119A9E8B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B6C3A2-16EB-5047-88D8-E94E8208AE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D88B4-9F5F-E542-AAD5-5CE84E0C2F6F}" type="datetimeFigureOut">
              <a:rPr lang="en-US" smtClean="0"/>
              <a:t>10/18/2021</a:t>
            </a:fld>
            <a:endParaRPr lang="en-US"/>
          </a:p>
        </p:txBody>
      </p:sp>
      <p:sp>
        <p:nvSpPr>
          <p:cNvPr id="4" name="Footer Placeholder 3">
            <a:extLst>
              <a:ext uri="{FF2B5EF4-FFF2-40B4-BE49-F238E27FC236}">
                <a16:creationId xmlns:a16="http://schemas.microsoft.com/office/drawing/2014/main" id="{103843AF-0FB2-954B-B89E-10BFC8AFB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B28C1A-97D0-944D-B2B5-BDCB8F8DF6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52736-F53C-AE43-AE3B-B7425EB89738}" type="slidenum">
              <a:rPr lang="en-US" smtClean="0"/>
              <a:t>‹#›</a:t>
            </a:fld>
            <a:endParaRPr lang="en-US"/>
          </a:p>
        </p:txBody>
      </p:sp>
    </p:spTree>
    <p:extLst>
      <p:ext uri="{BB962C8B-B14F-4D97-AF65-F5344CB8AC3E}">
        <p14:creationId xmlns:p14="http://schemas.microsoft.com/office/powerpoint/2010/main" val="90011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a:t>
            </a:fld>
            <a:endParaRPr lang="en-US"/>
          </a:p>
        </p:txBody>
      </p:sp>
    </p:spTree>
    <p:extLst>
      <p:ext uri="{BB962C8B-B14F-4D97-AF65-F5344CB8AC3E}">
        <p14:creationId xmlns:p14="http://schemas.microsoft.com/office/powerpoint/2010/main" val="197470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2</a:t>
            </a:fld>
            <a:endParaRPr lang="en-US"/>
          </a:p>
        </p:txBody>
      </p:sp>
    </p:spTree>
    <p:extLst>
      <p:ext uri="{BB962C8B-B14F-4D97-AF65-F5344CB8AC3E}">
        <p14:creationId xmlns:p14="http://schemas.microsoft.com/office/powerpoint/2010/main" val="28409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3</a:t>
            </a:fld>
            <a:endParaRPr lang="en-US"/>
          </a:p>
        </p:txBody>
      </p:sp>
    </p:spTree>
    <p:extLst>
      <p:ext uri="{BB962C8B-B14F-4D97-AF65-F5344CB8AC3E}">
        <p14:creationId xmlns:p14="http://schemas.microsoft.com/office/powerpoint/2010/main" val="138937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AFAB16-4C07-5141-8688-34B493849C85}" type="slidenum">
              <a:rPr lang="en-US" smtClean="0"/>
              <a:t>4</a:t>
            </a:fld>
            <a:endParaRPr lang="en-US"/>
          </a:p>
        </p:txBody>
      </p:sp>
    </p:spTree>
    <p:extLst>
      <p:ext uri="{BB962C8B-B14F-4D97-AF65-F5344CB8AC3E}">
        <p14:creationId xmlns:p14="http://schemas.microsoft.com/office/powerpoint/2010/main" val="163325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2" name="Text Placeholder 5">
            <a:extLst>
              <a:ext uri="{FF2B5EF4-FFF2-40B4-BE49-F238E27FC236}">
                <a16:creationId xmlns:a16="http://schemas.microsoft.com/office/drawing/2014/main" id="{3B517B6B-6854-A447-B143-A90B4C5A152E}"/>
              </a:ext>
            </a:extLst>
          </p:cNvPr>
          <p:cNvSpPr>
            <a:spLocks noGrp="1"/>
          </p:cNvSpPr>
          <p:nvPr>
            <p:ph type="body" sz="quarter" idx="12" hasCustomPrompt="1"/>
          </p:nvPr>
        </p:nvSpPr>
        <p:spPr>
          <a:xfrm>
            <a:off x="463059" y="358637"/>
            <a:ext cx="9753109" cy="449629"/>
          </a:xfrm>
        </p:spPr>
        <p:txBody>
          <a:bodyPr>
            <a:normAutofit/>
          </a:bodyPr>
          <a:lstStyle>
            <a:lvl1pPr>
              <a:defRPr sz="1200"/>
            </a:lvl1pPr>
            <a:lvl2pPr marL="457200" indent="0">
              <a:buNone/>
              <a:defRPr/>
            </a:lvl2pPr>
          </a:lstStyle>
          <a:p>
            <a:pPr lvl="0"/>
            <a:r>
              <a:rPr lang="en-US" dirty="0"/>
              <a:t>Insert ministry name here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hasCustomPrompt="1"/>
          </p:nvPr>
        </p:nvSpPr>
        <p:spPr>
          <a:xfrm>
            <a:off x="463059" y="3841209"/>
            <a:ext cx="6812167" cy="1134041"/>
          </a:xfrm>
        </p:spPr>
        <p:txBody>
          <a:bodyPr anchor="t">
            <a:normAutofit/>
          </a:bodyPr>
          <a:lstStyle>
            <a:lvl1pPr algn="l">
              <a:defRPr sz="4000">
                <a:solidFill>
                  <a:schemeClr val="tx1"/>
                </a:solidFill>
              </a:defRPr>
            </a:lvl1pPr>
          </a:lstStyle>
          <a:p>
            <a:r>
              <a:rPr lang="en-US" dirty="0"/>
              <a:t>Presentation Title</a:t>
            </a:r>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463060" y="5072419"/>
            <a:ext cx="6672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dirty="0"/>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a:t>Licensed Child Care Webinar</a:t>
            </a:r>
          </a:p>
        </p:txBody>
      </p:sp>
      <p:pic>
        <p:nvPicPr>
          <p:cNvPr id="13" name="Picture 12" descr="Government of Ontario" title="Ontario">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9826582" y="6204430"/>
            <a:ext cx="2178569" cy="653571"/>
          </a:xfrm>
          <a:prstGeom prst="rect">
            <a:avLst/>
          </a:prstGeom>
        </p:spPr>
      </p:pic>
    </p:spTree>
    <p:extLst>
      <p:ext uri="{BB962C8B-B14F-4D97-AF65-F5344CB8AC3E}">
        <p14:creationId xmlns:p14="http://schemas.microsoft.com/office/powerpoint/2010/main" val="29846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Mixed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463060" y="2436938"/>
            <a:ext cx="6672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709F1B01-B036-EF43-9EC1-E0FB077C1B38}"/>
              </a:ext>
            </a:extLst>
          </p:cNvPr>
          <p:cNvSpPr>
            <a:spLocks noGrp="1"/>
          </p:cNvSpPr>
          <p:nvPr>
            <p:ph type="body" idx="1"/>
          </p:nvPr>
        </p:nvSpPr>
        <p:spPr>
          <a:xfrm>
            <a:off x="463060" y="5040592"/>
            <a:ext cx="6672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23B3C953-6502-C74F-8A64-A9405FFECE42}"/>
              </a:ext>
            </a:extLst>
          </p:cNvP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29C6CCEA-FFC1-F743-8770-3C304396A4A5}"/>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r>
              <a:rPr lang="en-US" dirty="0"/>
              <a:t>Presentation Name</a:t>
            </a:r>
          </a:p>
        </p:txBody>
      </p:sp>
    </p:spTree>
    <p:extLst>
      <p:ext uri="{BB962C8B-B14F-4D97-AF65-F5344CB8AC3E}">
        <p14:creationId xmlns:p14="http://schemas.microsoft.com/office/powerpoint/2010/main" val="9632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062" y="365128"/>
            <a:ext cx="11275645" cy="9865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463063" y="1482165"/>
            <a:ext cx="5157787"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3063" y="2037377"/>
            <a:ext cx="5157787" cy="4034238"/>
          </a:xfrm>
        </p:spPr>
        <p:txBody>
          <a:bodyPr>
            <a:normAutofit/>
          </a:bodyPr>
          <a:lstStyle>
            <a:lvl1pPr defTabSz="540000">
              <a:buClr>
                <a:schemeClr val="tx1"/>
              </a:buClr>
              <a:buSzPct val="75000"/>
              <a:defRPr sz="1800"/>
            </a:lvl1pPr>
            <a:lvl2pPr defTabSz="540000">
              <a:buClr>
                <a:schemeClr val="tx1"/>
              </a:buClr>
              <a:buSzPct val="75000"/>
              <a:defRPr sz="1800"/>
            </a:lvl2pPr>
            <a:lvl3pPr defTabSz="540000">
              <a:buClr>
                <a:schemeClr val="tx1"/>
              </a:buClr>
              <a:buSzPct val="75000"/>
              <a:defRPr sz="1800"/>
            </a:lvl3pPr>
            <a:lvl4pPr defTabSz="540000">
              <a:buClr>
                <a:schemeClr val="tx1"/>
              </a:buClr>
              <a:buSzPct val="75000"/>
              <a:defRPr sz="1800"/>
            </a:lvl4pPr>
            <a:lvl5pPr defTabSz="540000">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55519" y="1482165"/>
            <a:ext cx="5183188"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5519" y="2037376"/>
            <a:ext cx="5183188" cy="4034239"/>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1147200" y="6278401"/>
            <a:ext cx="3355200" cy="365125"/>
          </a:xfrm>
          <a:prstGeom prst="rect">
            <a:avLst/>
          </a:prstGeom>
        </p:spPr>
        <p:txBody>
          <a:bodyPr/>
          <a:lstStyle>
            <a:lvl1pPr algn="l">
              <a:defRPr/>
            </a:lvl1pPr>
          </a:lstStyle>
          <a:p>
            <a:r>
              <a:rPr lang="en-US" dirty="0"/>
              <a:t>Presentation Name</a:t>
            </a:r>
          </a:p>
        </p:txBody>
      </p:sp>
      <p:sp>
        <p:nvSpPr>
          <p:cNvPr id="9" name="Slide Number Placeholder 8"/>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pic>
        <p:nvPicPr>
          <p:cNvPr id="11" name="Picture 10" descr="Government of Ontario" title="Ontario">
            <a:extLst>
              <a:ext uri="{FF2B5EF4-FFF2-40B4-BE49-F238E27FC236}">
                <a16:creationId xmlns:a16="http://schemas.microsoft.com/office/drawing/2014/main" id="{A64C49E6-F57A-FC42-8158-4CC43EFF2667}"/>
              </a:ext>
            </a:extLst>
          </p:cNvPr>
          <p:cNvPicPr>
            <a:picLocks noChangeAspect="1"/>
          </p:cNvPicPr>
          <p:nvPr userDrawn="1"/>
        </p:nvPicPr>
        <p:blipFill>
          <a:blip r:embed="rId2"/>
          <a:stretch>
            <a:fillRect/>
          </a:stretch>
        </p:blipFill>
        <p:spPr>
          <a:xfrm>
            <a:off x="9815594" y="6148086"/>
            <a:ext cx="2168876" cy="650662"/>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926961"/>
          </a:xfrm>
        </p:spPr>
        <p:txBody>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463060" y="1366837"/>
            <a:ext cx="84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sp>
        <p:nvSpPr>
          <p:cNvPr id="4" name="Footer Placeholder 3"/>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Licensed Child Care Webinar</a:t>
            </a:r>
            <a:endParaRPr lang="en-US" dirty="0"/>
          </a:p>
        </p:txBody>
      </p:sp>
      <p:sp>
        <p:nvSpPr>
          <p:cNvPr id="5" name="Slide Number Placeholder 4"/>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dirty="0"/>
          </a:p>
        </p:txBody>
      </p:sp>
      <p:pic>
        <p:nvPicPr>
          <p:cNvPr id="7" name="Picture 6" descr="Government of Ontario" title="Ontario">
            <a:extLst>
              <a:ext uri="{FF2B5EF4-FFF2-40B4-BE49-F238E27FC236}">
                <a16:creationId xmlns:a16="http://schemas.microsoft.com/office/drawing/2014/main" id="{3A8A7A7E-6A36-6A47-A0A3-A11254F70CAD}"/>
              </a:ext>
            </a:extLst>
          </p:cNvPr>
          <p:cNvPicPr>
            <a:picLocks noChangeAspect="1"/>
          </p:cNvPicPr>
          <p:nvPr userDrawn="1"/>
        </p:nvPicPr>
        <p:blipFill>
          <a:blip r:embed="rId2"/>
          <a:stretch>
            <a:fillRect/>
          </a:stretch>
        </p:blipFill>
        <p:spPr>
          <a:xfrm>
            <a:off x="9815594" y="6148086"/>
            <a:ext cx="2168876" cy="650662"/>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Presentation Name</a:t>
            </a:r>
            <a:endParaRPr lang="en-US" dirty="0"/>
          </a:p>
        </p:txBody>
      </p:sp>
      <p:sp>
        <p:nvSpPr>
          <p:cNvPr id="4" name="Slide Number Placeholder 3"/>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pic>
        <p:nvPicPr>
          <p:cNvPr id="5" name="Picture 4" descr="Government of Ontario" title="Ontario">
            <a:extLst>
              <a:ext uri="{FF2B5EF4-FFF2-40B4-BE49-F238E27FC236}">
                <a16:creationId xmlns:a16="http://schemas.microsoft.com/office/drawing/2014/main" id="{326F95D3-CE8E-DD47-B998-4520DB9D0D4D}"/>
              </a:ext>
            </a:extLst>
          </p:cNvPr>
          <p:cNvPicPr>
            <a:picLocks noChangeAspect="1"/>
          </p:cNvPicPr>
          <p:nvPr userDrawn="1"/>
        </p:nvPicPr>
        <p:blipFill>
          <a:blip r:embed="rId2"/>
          <a:stretch>
            <a:fillRect/>
          </a:stretch>
        </p:blipFill>
        <p:spPr>
          <a:xfrm>
            <a:off x="9815594" y="6148086"/>
            <a:ext cx="2168876" cy="650662"/>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060"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463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987427"/>
            <a:ext cx="6172200" cy="4873625"/>
          </a:xfrm>
        </p:spPr>
        <p:txBody>
          <a:bodyPr/>
          <a:lstStyle>
            <a:lvl1pPr>
              <a:buClr>
                <a:schemeClr val="tx1"/>
              </a:buClr>
              <a:defRPr sz="3200"/>
            </a:lvl1pPr>
            <a:lvl2pPr>
              <a:buClr>
                <a:schemeClr val="tx1"/>
              </a:buClr>
              <a:defRPr sz="2800"/>
            </a:lvl2pPr>
            <a:lvl3pPr>
              <a:buClr>
                <a:schemeClr val="tx1"/>
              </a:buClr>
              <a:defRPr sz="2400"/>
            </a:lvl3pPr>
            <a:lvl4pPr>
              <a:buClr>
                <a:schemeClr val="tx1"/>
              </a:buClr>
              <a:defRPr sz="2000"/>
            </a:lvl4pPr>
            <a:lvl5pPr>
              <a:buClr>
                <a:schemeClr val="tx1"/>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Presentation Name</a:t>
            </a:r>
          </a:p>
        </p:txBody>
      </p:sp>
      <p:sp>
        <p:nvSpPr>
          <p:cNvPr id="7" name="Slide Number Placeholder 6"/>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pic>
        <p:nvPicPr>
          <p:cNvPr id="9" name="Picture 8" descr="Government of Ontario" title="Ontario">
            <a:extLst>
              <a:ext uri="{FF2B5EF4-FFF2-40B4-BE49-F238E27FC236}">
                <a16:creationId xmlns:a16="http://schemas.microsoft.com/office/drawing/2014/main" id="{04894972-2542-3642-BBAA-347DCF178596}"/>
              </a:ext>
            </a:extLst>
          </p:cNvPr>
          <p:cNvPicPr>
            <a:picLocks noChangeAspect="1"/>
          </p:cNvPicPr>
          <p:nvPr userDrawn="1"/>
        </p:nvPicPr>
        <p:blipFill>
          <a:blip r:embed="rId2"/>
          <a:stretch>
            <a:fillRect/>
          </a:stretch>
        </p:blipFill>
        <p:spPr>
          <a:xfrm>
            <a:off x="9815594" y="6148086"/>
            <a:ext cx="2168876" cy="650662"/>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060"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463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Presentation Name</a:t>
            </a:r>
          </a:p>
        </p:txBody>
      </p:sp>
      <p:sp>
        <p:nvSpPr>
          <p:cNvPr id="7" name="Slide Number Placeholder 6"/>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pic>
        <p:nvPicPr>
          <p:cNvPr id="8" name="Picture 7" descr="Government of Ontario" title="Ontario">
            <a:extLst>
              <a:ext uri="{FF2B5EF4-FFF2-40B4-BE49-F238E27FC236}">
                <a16:creationId xmlns:a16="http://schemas.microsoft.com/office/drawing/2014/main" id="{4836D0F8-DAFE-584C-B778-8210BC719007}"/>
              </a:ext>
            </a:extLst>
          </p:cNvPr>
          <p:cNvPicPr>
            <a:picLocks noChangeAspect="1"/>
          </p:cNvPicPr>
          <p:nvPr userDrawn="1"/>
        </p:nvPicPr>
        <p:blipFill>
          <a:blip r:embed="rId2"/>
          <a:stretch>
            <a:fillRect/>
          </a:stretch>
        </p:blipFill>
        <p:spPr>
          <a:xfrm>
            <a:off x="9815594" y="6148086"/>
            <a:ext cx="2168876" cy="650662"/>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1" name="Text Placeholder 5">
            <a:extLst>
              <a:ext uri="{FF2B5EF4-FFF2-40B4-BE49-F238E27FC236}">
                <a16:creationId xmlns:a16="http://schemas.microsoft.com/office/drawing/2014/main" id="{44492EA1-71B6-984F-AA6F-F4B0E9601406}"/>
              </a:ext>
            </a:extLst>
          </p:cNvPr>
          <p:cNvSpPr>
            <a:spLocks noGrp="1"/>
          </p:cNvSpPr>
          <p:nvPr>
            <p:ph type="body" sz="quarter" idx="12" hasCustomPrompt="1"/>
          </p:nvPr>
        </p:nvSpPr>
        <p:spPr>
          <a:xfrm>
            <a:off x="463059" y="358637"/>
            <a:ext cx="9753109" cy="449629"/>
          </a:xfrm>
        </p:spPr>
        <p:txBody>
          <a:bodyPr>
            <a:normAutofit/>
          </a:bodyPr>
          <a:lstStyle>
            <a:lvl1pPr>
              <a:defRPr sz="1200"/>
            </a:lvl1pPr>
            <a:lvl2pPr marL="457200" indent="0">
              <a:buNone/>
              <a:defRPr/>
            </a:lvl2pPr>
          </a:lstStyle>
          <a:p>
            <a:pPr lvl="0"/>
            <a:r>
              <a:rPr lang="en-US" dirty="0"/>
              <a:t>Insert ministry name here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hasCustomPrompt="1"/>
          </p:nvPr>
        </p:nvSpPr>
        <p:spPr>
          <a:xfrm>
            <a:off x="463059" y="3841209"/>
            <a:ext cx="6812167" cy="1134041"/>
          </a:xfrm>
        </p:spPr>
        <p:txBody>
          <a:bodyPr anchor="t">
            <a:normAutofit/>
          </a:bodyPr>
          <a:lstStyle>
            <a:lvl1pPr algn="l">
              <a:defRPr sz="4000">
                <a:solidFill>
                  <a:schemeClr val="tx1"/>
                </a:solidFill>
              </a:defRPr>
            </a:lvl1pPr>
          </a:lstStyle>
          <a:p>
            <a:r>
              <a:rPr lang="en-US" dirty="0"/>
              <a:t>Presentation Title</a:t>
            </a:r>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463060" y="5072419"/>
            <a:ext cx="6672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dirty="0"/>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dirty="0"/>
              <a:t>Presentation Name</a:t>
            </a:r>
          </a:p>
        </p:txBody>
      </p:sp>
      <p:pic>
        <p:nvPicPr>
          <p:cNvPr id="13" name="Picture 12" descr="Government of Ontario" title="Ontario">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9826582" y="6204430"/>
            <a:ext cx="2178569" cy="653571"/>
          </a:xfrm>
          <a:prstGeom prst="rect">
            <a:avLst/>
          </a:prstGeom>
        </p:spPr>
      </p:pic>
    </p:spTree>
    <p:extLst>
      <p:ext uri="{BB962C8B-B14F-4D97-AF65-F5344CB8AC3E}">
        <p14:creationId xmlns:p14="http://schemas.microsoft.com/office/powerpoint/2010/main" val="19198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8F29-75E8-9A46-9CEF-E796EED9CB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3" name="Text Placeholder 5">
            <a:extLst>
              <a:ext uri="{FF2B5EF4-FFF2-40B4-BE49-F238E27FC236}">
                <a16:creationId xmlns:a16="http://schemas.microsoft.com/office/drawing/2014/main" id="{0259EE36-2738-1E40-9669-ACA935447ADB}"/>
              </a:ext>
            </a:extLst>
          </p:cNvPr>
          <p:cNvSpPr>
            <a:spLocks noGrp="1"/>
          </p:cNvSpPr>
          <p:nvPr>
            <p:ph type="body" sz="quarter" idx="12" hasCustomPrompt="1"/>
          </p:nvPr>
        </p:nvSpPr>
        <p:spPr>
          <a:xfrm>
            <a:off x="463059" y="358637"/>
            <a:ext cx="9753109" cy="449629"/>
          </a:xfrm>
        </p:spPr>
        <p:txBody>
          <a:bodyPr>
            <a:normAutofit/>
          </a:bodyPr>
          <a:lstStyle>
            <a:lvl1pPr>
              <a:defRPr sz="1200"/>
            </a:lvl1pPr>
            <a:lvl2pPr marL="457200" indent="0">
              <a:buNone/>
              <a:defRPr/>
            </a:lvl2pPr>
          </a:lstStyle>
          <a:p>
            <a:pPr lvl="0"/>
            <a:r>
              <a:rPr lang="en-US" dirty="0"/>
              <a:t>Insert ministry name here</a:t>
            </a:r>
          </a:p>
        </p:txBody>
      </p:sp>
      <p:sp>
        <p:nvSpPr>
          <p:cNvPr id="8" name="Title 1">
            <a:extLst>
              <a:ext uri="{FF2B5EF4-FFF2-40B4-BE49-F238E27FC236}">
                <a16:creationId xmlns:a16="http://schemas.microsoft.com/office/drawing/2014/main" id="{27B2D072-8CF4-F040-B5C2-886BDDB917EC}"/>
              </a:ext>
            </a:extLst>
          </p:cNvPr>
          <p:cNvSpPr>
            <a:spLocks noGrp="1"/>
          </p:cNvSpPr>
          <p:nvPr>
            <p:ph type="ctrTitle" hasCustomPrompt="1"/>
          </p:nvPr>
        </p:nvSpPr>
        <p:spPr>
          <a:xfrm>
            <a:off x="463059" y="3841209"/>
            <a:ext cx="6812167" cy="1134041"/>
          </a:xfrm>
        </p:spPr>
        <p:txBody>
          <a:bodyPr anchor="t">
            <a:normAutofit/>
          </a:bodyPr>
          <a:lstStyle>
            <a:lvl1pPr algn="l">
              <a:defRPr sz="4000">
                <a:solidFill>
                  <a:schemeClr val="tx1"/>
                </a:solidFill>
              </a:defRPr>
            </a:lvl1pPr>
          </a:lstStyle>
          <a:p>
            <a:r>
              <a:rPr lang="en-US" dirty="0"/>
              <a:t>Presentation Title</a:t>
            </a:r>
          </a:p>
        </p:txBody>
      </p:sp>
      <p:sp>
        <p:nvSpPr>
          <p:cNvPr id="9" name="Subtitle 2">
            <a:extLst>
              <a:ext uri="{FF2B5EF4-FFF2-40B4-BE49-F238E27FC236}">
                <a16:creationId xmlns:a16="http://schemas.microsoft.com/office/drawing/2014/main" id="{8269EFE1-7F98-A74E-BAA9-DF143E6DFE1A}"/>
              </a:ext>
            </a:extLst>
          </p:cNvPr>
          <p:cNvSpPr>
            <a:spLocks noGrp="1"/>
          </p:cNvSpPr>
          <p:nvPr>
            <p:ph type="subTitle" idx="1"/>
          </p:nvPr>
        </p:nvSpPr>
        <p:spPr>
          <a:xfrm>
            <a:off x="463060" y="5072419"/>
            <a:ext cx="6672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2">
            <a:extLst>
              <a:ext uri="{FF2B5EF4-FFF2-40B4-BE49-F238E27FC236}">
                <a16:creationId xmlns:a16="http://schemas.microsoft.com/office/drawing/2014/main" id="{57B71AC3-92F3-FB45-9FC4-E4624C41E64E}"/>
              </a:ext>
            </a:extLst>
          </p:cNvPr>
          <p:cNvSpPr>
            <a:spLocks noGrp="1"/>
          </p:cNvSpPr>
          <p:nvPr>
            <p:ph type="sldNum" sz="quarter" idx="10"/>
          </p:nvPr>
        </p:nvSpPr>
        <p:spPr>
          <a:xfrm>
            <a:off x="463060" y="6276603"/>
            <a:ext cx="6864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97BF2019-E31E-7841-A51B-052B3631DB5F}"/>
              </a:ext>
            </a:extLst>
          </p:cNvPr>
          <p:cNvSpPr>
            <a:spLocks noGrp="1"/>
          </p:cNvSpPr>
          <p:nvPr>
            <p:ph type="ftr" sz="quarter" idx="11"/>
          </p:nvPr>
        </p:nvSpPr>
        <p:spPr>
          <a:xfrm>
            <a:off x="1148861" y="6276603"/>
            <a:ext cx="3357551" cy="365125"/>
          </a:xfrm>
        </p:spPr>
        <p:txBody>
          <a:bodyPr/>
          <a:lstStyle>
            <a:lvl1pPr>
              <a:defRPr>
                <a:solidFill>
                  <a:schemeClr val="bg1"/>
                </a:solidFill>
              </a:defRPr>
            </a:lvl1pPr>
          </a:lstStyle>
          <a:p>
            <a:pPr algn="l"/>
            <a:r>
              <a:rPr lang="en-US" dirty="0"/>
              <a:t>Presentation Name</a:t>
            </a:r>
          </a:p>
        </p:txBody>
      </p:sp>
      <p:pic>
        <p:nvPicPr>
          <p:cNvPr id="11" name="Picture 10" descr="Ontario" title="Ontario">
            <a:extLst>
              <a:ext uri="{FF2B5EF4-FFF2-40B4-BE49-F238E27FC236}">
                <a16:creationId xmlns:a16="http://schemas.microsoft.com/office/drawing/2014/main" id="{0B083CD5-E0DB-0B43-8A66-4D196F121722}"/>
              </a:ext>
            </a:extLst>
          </p:cNvPr>
          <p:cNvPicPr>
            <a:picLocks noChangeAspect="1"/>
          </p:cNvPicPr>
          <p:nvPr userDrawn="1"/>
        </p:nvPicPr>
        <p:blipFill>
          <a:blip r:embed="rId4"/>
          <a:stretch>
            <a:fillRect/>
          </a:stretch>
        </p:blipFill>
        <p:spPr>
          <a:xfrm>
            <a:off x="9826582" y="6204429"/>
            <a:ext cx="2178569" cy="653570"/>
          </a:xfrm>
          <a:prstGeom prst="rect">
            <a:avLst/>
          </a:prstGeom>
        </p:spPr>
      </p:pic>
    </p:spTree>
    <p:extLst>
      <p:ext uri="{BB962C8B-B14F-4D97-AF65-F5344CB8AC3E}">
        <p14:creationId xmlns:p14="http://schemas.microsoft.com/office/powerpoint/2010/main" val="27239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2" name="Text Placeholder 5">
            <a:extLst>
              <a:ext uri="{FF2B5EF4-FFF2-40B4-BE49-F238E27FC236}">
                <a16:creationId xmlns:a16="http://schemas.microsoft.com/office/drawing/2014/main" id="{8C27AF42-9F1A-7848-B32B-4C4C06441782}"/>
              </a:ext>
            </a:extLst>
          </p:cNvPr>
          <p:cNvSpPr>
            <a:spLocks noGrp="1"/>
          </p:cNvSpPr>
          <p:nvPr>
            <p:ph type="body" sz="quarter" idx="12" hasCustomPrompt="1"/>
          </p:nvPr>
        </p:nvSpPr>
        <p:spPr>
          <a:xfrm>
            <a:off x="463059" y="358637"/>
            <a:ext cx="9753109" cy="449629"/>
          </a:xfrm>
        </p:spPr>
        <p:txBody>
          <a:bodyPr>
            <a:normAutofit/>
          </a:bodyPr>
          <a:lstStyle>
            <a:lvl1pPr>
              <a:defRPr sz="1200"/>
            </a:lvl1pPr>
            <a:lvl2pPr marL="457200" indent="0">
              <a:buNone/>
              <a:defRPr/>
            </a:lvl2pPr>
          </a:lstStyle>
          <a:p>
            <a:pPr lvl="0"/>
            <a:r>
              <a:rPr lang="en-US" dirty="0"/>
              <a:t>Insert ministry name here</a:t>
            </a:r>
          </a:p>
        </p:txBody>
      </p:sp>
      <p:sp>
        <p:nvSpPr>
          <p:cNvPr id="8" name="Title 1">
            <a:extLst>
              <a:ext uri="{FF2B5EF4-FFF2-40B4-BE49-F238E27FC236}">
                <a16:creationId xmlns:a16="http://schemas.microsoft.com/office/drawing/2014/main" id="{C0F4943C-661C-1D47-BA1C-52018A96E81D}"/>
              </a:ext>
            </a:extLst>
          </p:cNvPr>
          <p:cNvSpPr>
            <a:spLocks noGrp="1"/>
          </p:cNvSpPr>
          <p:nvPr>
            <p:ph type="ctrTitle" hasCustomPrompt="1"/>
          </p:nvPr>
        </p:nvSpPr>
        <p:spPr>
          <a:xfrm>
            <a:off x="463059" y="3841209"/>
            <a:ext cx="6812167" cy="1134041"/>
          </a:xfrm>
        </p:spPr>
        <p:txBody>
          <a:bodyPr anchor="t">
            <a:normAutofit/>
          </a:bodyPr>
          <a:lstStyle>
            <a:lvl1pPr algn="l">
              <a:defRPr sz="4000">
                <a:solidFill>
                  <a:schemeClr val="tx1"/>
                </a:solidFill>
              </a:defRPr>
            </a:lvl1pPr>
          </a:lstStyle>
          <a:p>
            <a:r>
              <a:rPr lang="en-US" dirty="0"/>
              <a:t>Presentation Title</a:t>
            </a:r>
          </a:p>
        </p:txBody>
      </p:sp>
      <p:sp>
        <p:nvSpPr>
          <p:cNvPr id="9" name="Subtitle 2">
            <a:extLst>
              <a:ext uri="{FF2B5EF4-FFF2-40B4-BE49-F238E27FC236}">
                <a16:creationId xmlns:a16="http://schemas.microsoft.com/office/drawing/2014/main" id="{872DB1DB-4C55-1746-91D7-F4A350149628}"/>
              </a:ext>
            </a:extLst>
          </p:cNvPr>
          <p:cNvSpPr>
            <a:spLocks noGrp="1"/>
          </p:cNvSpPr>
          <p:nvPr>
            <p:ph type="subTitle" idx="1"/>
          </p:nvPr>
        </p:nvSpPr>
        <p:spPr>
          <a:xfrm>
            <a:off x="463060" y="5072419"/>
            <a:ext cx="6672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463060" y="6276603"/>
            <a:ext cx="6864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1148861" y="6276603"/>
            <a:ext cx="3357551" cy="365125"/>
          </a:xfrm>
        </p:spPr>
        <p:txBody>
          <a:bodyPr/>
          <a:lstStyle>
            <a:lvl1pPr>
              <a:defRPr>
                <a:solidFill>
                  <a:schemeClr val="bg1"/>
                </a:solidFill>
              </a:defRPr>
            </a:lvl1pPr>
          </a:lstStyle>
          <a:p>
            <a:pPr algn="l"/>
            <a:r>
              <a:rPr lang="en-US" dirty="0"/>
              <a:t>Presentation Name</a:t>
            </a:r>
          </a:p>
        </p:txBody>
      </p:sp>
      <p:pic>
        <p:nvPicPr>
          <p:cNvPr id="11" name="Picture 10" descr="Government of Ontario" title="Ontario">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9826583" y="6204429"/>
            <a:ext cx="2178567" cy="653570"/>
          </a:xfrm>
          <a:prstGeom prst="rect">
            <a:avLst/>
          </a:prstGeom>
        </p:spPr>
      </p:pic>
    </p:spTree>
    <p:extLst>
      <p:ext uri="{BB962C8B-B14F-4D97-AF65-F5344CB8AC3E}">
        <p14:creationId xmlns:p14="http://schemas.microsoft.com/office/powerpoint/2010/main" val="245788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3" name="Title 1">
            <a:extLst>
              <a:ext uri="{FF2B5EF4-FFF2-40B4-BE49-F238E27FC236}">
                <a16:creationId xmlns:a16="http://schemas.microsoft.com/office/drawing/2014/main" id="{FBDBBF5D-16D9-D14B-B035-8CA71FC9E06A}"/>
              </a:ext>
            </a:extLst>
          </p:cNvPr>
          <p:cNvSpPr>
            <a:spLocks noGrp="1"/>
          </p:cNvSpPr>
          <p:nvPr>
            <p:ph type="ctrTitle" hasCustomPrompt="1"/>
          </p:nvPr>
        </p:nvSpPr>
        <p:spPr>
          <a:xfrm>
            <a:off x="463059" y="479211"/>
            <a:ext cx="6812167" cy="1134041"/>
          </a:xfrm>
        </p:spPr>
        <p:txBody>
          <a:bodyPr anchor="t">
            <a:normAutofit/>
          </a:bodyPr>
          <a:lstStyle>
            <a:lvl1pPr algn="l">
              <a:defRPr sz="4000">
                <a:solidFill>
                  <a:schemeClr val="tx1"/>
                </a:solidFill>
              </a:defRPr>
            </a:lvl1pPr>
          </a:lstStyle>
          <a:p>
            <a:r>
              <a:rPr lang="en-US" dirty="0"/>
              <a:t>Presentation Title</a:t>
            </a:r>
          </a:p>
        </p:txBody>
      </p:sp>
      <p:sp>
        <p:nvSpPr>
          <p:cNvPr id="14" name="Subtitle 2">
            <a:extLst>
              <a:ext uri="{FF2B5EF4-FFF2-40B4-BE49-F238E27FC236}">
                <a16:creationId xmlns:a16="http://schemas.microsoft.com/office/drawing/2014/main" id="{DC5727A9-77DB-CA4E-9AB2-E60A762CCF2B}"/>
              </a:ext>
            </a:extLst>
          </p:cNvPr>
          <p:cNvSpPr>
            <a:spLocks noGrp="1"/>
          </p:cNvSpPr>
          <p:nvPr>
            <p:ph type="subTitle" idx="1"/>
          </p:nvPr>
        </p:nvSpPr>
        <p:spPr>
          <a:xfrm>
            <a:off x="463059" y="1710423"/>
            <a:ext cx="7962967"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5">
            <a:extLst>
              <a:ext uri="{FF2B5EF4-FFF2-40B4-BE49-F238E27FC236}">
                <a16:creationId xmlns:a16="http://schemas.microsoft.com/office/drawing/2014/main" id="{0E5B5C79-5147-F842-8CDC-B54898698F46}"/>
              </a:ext>
            </a:extLst>
          </p:cNvPr>
          <p:cNvSpPr>
            <a:spLocks noGrp="1"/>
          </p:cNvSpPr>
          <p:nvPr>
            <p:ph type="body" sz="quarter" idx="12" hasCustomPrompt="1"/>
          </p:nvPr>
        </p:nvSpPr>
        <p:spPr>
          <a:xfrm>
            <a:off x="463059" y="2650466"/>
            <a:ext cx="7962967" cy="449629"/>
          </a:xfrm>
        </p:spPr>
        <p:txBody>
          <a:bodyPr>
            <a:normAutofit/>
          </a:bodyPr>
          <a:lstStyle>
            <a:lvl1pPr>
              <a:defRPr sz="1200">
                <a:solidFill>
                  <a:schemeClr val="bg1"/>
                </a:solidFill>
              </a:defRPr>
            </a:lvl1pPr>
            <a:lvl2pPr marL="457200" indent="0">
              <a:buNone/>
              <a:defRPr/>
            </a:lvl2pPr>
          </a:lstStyle>
          <a:p>
            <a:pPr lvl="0"/>
            <a:r>
              <a:rPr lang="en-US" dirty="0"/>
              <a:t>Insert ministry name here</a:t>
            </a:r>
          </a:p>
        </p:txBody>
      </p:sp>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1148861" y="6276603"/>
            <a:ext cx="3357551" cy="365125"/>
          </a:xfrm>
        </p:spPr>
        <p:txBody>
          <a:bodyPr/>
          <a:lstStyle>
            <a:lvl1pPr>
              <a:defRPr>
                <a:solidFill>
                  <a:schemeClr val="tx1"/>
                </a:solidFill>
              </a:defRPr>
            </a:lvl1pPr>
          </a:lstStyle>
          <a:p>
            <a:pPr algn="l"/>
            <a:r>
              <a:rPr lang="en-US" dirty="0"/>
              <a:t>Presentation Name</a:t>
            </a:r>
          </a:p>
        </p:txBody>
      </p:sp>
      <p:pic>
        <p:nvPicPr>
          <p:cNvPr id="12" name="Picture 11" descr="Government of Ontario" title="Ontario">
            <a:extLst>
              <a:ext uri="{FF2B5EF4-FFF2-40B4-BE49-F238E27FC236}">
                <a16:creationId xmlns:a16="http://schemas.microsoft.com/office/drawing/2014/main" id="{89405D2E-66F8-FE41-80BE-CBED596D2407}"/>
              </a:ext>
            </a:extLst>
          </p:cNvPr>
          <p:cNvPicPr>
            <a:picLocks noChangeAspect="1"/>
          </p:cNvPicPr>
          <p:nvPr userDrawn="1"/>
        </p:nvPicPr>
        <p:blipFill>
          <a:blip r:embed="rId4"/>
          <a:stretch>
            <a:fillRect/>
          </a:stretch>
        </p:blipFill>
        <p:spPr>
          <a:xfrm>
            <a:off x="9137461" y="2290938"/>
            <a:ext cx="2935423" cy="880626"/>
          </a:xfrm>
          <a:prstGeom prst="rect">
            <a:avLst/>
          </a:prstGeom>
        </p:spPr>
      </p:pic>
    </p:spTree>
    <p:extLst>
      <p:ext uri="{BB962C8B-B14F-4D97-AF65-F5344CB8AC3E}">
        <p14:creationId xmlns:p14="http://schemas.microsoft.com/office/powerpoint/2010/main" val="49065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035EA-D23B-824A-850B-DCD617265A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7" y="0"/>
            <a:ext cx="12192000" cy="6858000"/>
          </a:xfrm>
          <a:prstGeom prst="rect">
            <a:avLst/>
          </a:prstGeom>
        </p:spPr>
      </p:pic>
      <p:sp>
        <p:nvSpPr>
          <p:cNvPr id="16" name="Title 1">
            <a:extLst>
              <a:ext uri="{FF2B5EF4-FFF2-40B4-BE49-F238E27FC236}">
                <a16:creationId xmlns:a16="http://schemas.microsoft.com/office/drawing/2014/main" id="{01DA790F-32A2-8F4A-ABF3-C9A5A9066073}"/>
              </a:ext>
            </a:extLst>
          </p:cNvPr>
          <p:cNvSpPr>
            <a:spLocks noGrp="1"/>
          </p:cNvSpPr>
          <p:nvPr>
            <p:ph type="ctrTitle" hasCustomPrompt="1"/>
          </p:nvPr>
        </p:nvSpPr>
        <p:spPr>
          <a:xfrm>
            <a:off x="463059" y="479211"/>
            <a:ext cx="6812167" cy="1134041"/>
          </a:xfrm>
        </p:spPr>
        <p:txBody>
          <a:bodyPr anchor="t">
            <a:normAutofit/>
          </a:bodyPr>
          <a:lstStyle>
            <a:lvl1pPr algn="l">
              <a:defRPr sz="4000">
                <a:solidFill>
                  <a:schemeClr val="tx1"/>
                </a:solidFill>
              </a:defRPr>
            </a:lvl1pPr>
          </a:lstStyle>
          <a:p>
            <a:r>
              <a:rPr lang="en-US" dirty="0"/>
              <a:t>Presentation Title</a:t>
            </a:r>
          </a:p>
        </p:txBody>
      </p:sp>
      <p:sp>
        <p:nvSpPr>
          <p:cNvPr id="17" name="Subtitle 2">
            <a:extLst>
              <a:ext uri="{FF2B5EF4-FFF2-40B4-BE49-F238E27FC236}">
                <a16:creationId xmlns:a16="http://schemas.microsoft.com/office/drawing/2014/main" id="{987BF5CE-F5C0-3743-AC68-17D220F41F42}"/>
              </a:ext>
            </a:extLst>
          </p:cNvPr>
          <p:cNvSpPr>
            <a:spLocks noGrp="1"/>
          </p:cNvSpPr>
          <p:nvPr>
            <p:ph type="subTitle" idx="1"/>
          </p:nvPr>
        </p:nvSpPr>
        <p:spPr>
          <a:xfrm>
            <a:off x="463059" y="1710423"/>
            <a:ext cx="7962967"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5">
            <a:extLst>
              <a:ext uri="{FF2B5EF4-FFF2-40B4-BE49-F238E27FC236}">
                <a16:creationId xmlns:a16="http://schemas.microsoft.com/office/drawing/2014/main" id="{AE781D6B-1BB0-2C46-999B-2F316029B4BB}"/>
              </a:ext>
            </a:extLst>
          </p:cNvPr>
          <p:cNvSpPr>
            <a:spLocks noGrp="1"/>
          </p:cNvSpPr>
          <p:nvPr>
            <p:ph type="body" sz="quarter" idx="12" hasCustomPrompt="1"/>
          </p:nvPr>
        </p:nvSpPr>
        <p:spPr>
          <a:xfrm>
            <a:off x="463059" y="2650466"/>
            <a:ext cx="7962967" cy="449629"/>
          </a:xfrm>
        </p:spPr>
        <p:txBody>
          <a:bodyPr>
            <a:normAutofit/>
          </a:bodyPr>
          <a:lstStyle>
            <a:lvl1pPr>
              <a:defRPr sz="1200">
                <a:solidFill>
                  <a:schemeClr val="bg1"/>
                </a:solidFill>
              </a:defRPr>
            </a:lvl1pPr>
            <a:lvl2pPr marL="457200" indent="0">
              <a:buNone/>
              <a:defRPr/>
            </a:lvl2pPr>
          </a:lstStyle>
          <a:p>
            <a:pPr lvl="0"/>
            <a:r>
              <a:rPr lang="en-US" dirty="0"/>
              <a:t>Insert ministry name here</a:t>
            </a:r>
          </a:p>
        </p:txBody>
      </p:sp>
      <p:pic>
        <p:nvPicPr>
          <p:cNvPr id="12" name="Picture 11" descr="Government of Ontario" title="Ontario">
            <a:extLst>
              <a:ext uri="{FF2B5EF4-FFF2-40B4-BE49-F238E27FC236}">
                <a16:creationId xmlns:a16="http://schemas.microsoft.com/office/drawing/2014/main" id="{CE2B3BAC-5E53-6F42-A60D-A66F1372C56C}"/>
              </a:ext>
            </a:extLst>
          </p:cNvPr>
          <p:cNvPicPr>
            <a:picLocks noChangeAspect="1"/>
          </p:cNvPicPr>
          <p:nvPr userDrawn="1"/>
        </p:nvPicPr>
        <p:blipFill>
          <a:blip r:embed="rId4"/>
          <a:stretch>
            <a:fillRect/>
          </a:stretch>
        </p:blipFill>
        <p:spPr>
          <a:xfrm>
            <a:off x="9137461" y="2290938"/>
            <a:ext cx="2935423" cy="880626"/>
          </a:xfrm>
          <a:prstGeom prst="rect">
            <a:avLst/>
          </a:prstGeom>
        </p:spPr>
      </p:pic>
      <p:sp>
        <p:nvSpPr>
          <p:cNvPr id="19" name="Slide Number Placeholder 2">
            <a:extLst>
              <a:ext uri="{FF2B5EF4-FFF2-40B4-BE49-F238E27FC236}">
                <a16:creationId xmlns:a16="http://schemas.microsoft.com/office/drawing/2014/main" id="{EAD2F269-54EC-8F4A-8D5E-3A6F8F0E77B4}"/>
              </a:ext>
            </a:extLst>
          </p:cNvPr>
          <p:cNvSpPr>
            <a:spLocks noGrp="1"/>
          </p:cNvSpPr>
          <p:nvPr>
            <p:ph type="sldNum" sz="quarter" idx="10"/>
          </p:nvPr>
        </p:nvSpPr>
        <p:spPr>
          <a:xfrm>
            <a:off x="463060" y="6276603"/>
            <a:ext cx="6864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20" name="Footer Placeholder 3">
            <a:extLst>
              <a:ext uri="{FF2B5EF4-FFF2-40B4-BE49-F238E27FC236}">
                <a16:creationId xmlns:a16="http://schemas.microsoft.com/office/drawing/2014/main" id="{D9BCC9A7-76DC-8A4E-BD26-D9601C6F62B4}"/>
              </a:ext>
            </a:extLst>
          </p:cNvPr>
          <p:cNvSpPr>
            <a:spLocks noGrp="1"/>
          </p:cNvSpPr>
          <p:nvPr>
            <p:ph type="ftr" sz="quarter" idx="11"/>
          </p:nvPr>
        </p:nvSpPr>
        <p:spPr>
          <a:xfrm>
            <a:off x="1148861" y="6276603"/>
            <a:ext cx="3357551" cy="365125"/>
          </a:xfrm>
        </p:spPr>
        <p:txBody>
          <a:bodyPr/>
          <a:lstStyle>
            <a:lvl1pPr>
              <a:defRPr>
                <a:solidFill>
                  <a:schemeClr val="bg1"/>
                </a:solidFill>
              </a:defRPr>
            </a:lvl1pPr>
          </a:lstStyle>
          <a:p>
            <a:pPr algn="l"/>
            <a:r>
              <a:rPr lang="en-US" dirty="0"/>
              <a:t>Presentation Name</a:t>
            </a:r>
          </a:p>
        </p:txBody>
      </p:sp>
    </p:spTree>
    <p:extLst>
      <p:ext uri="{BB962C8B-B14F-4D97-AF65-F5344CB8AC3E}">
        <p14:creationId xmlns:p14="http://schemas.microsoft.com/office/powerpoint/2010/main" val="189113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1036291"/>
          </a:xfrm>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2"/>
          <p:cNvSpPr>
            <a:spLocks noGrp="1"/>
          </p:cNvSpPr>
          <p:nvPr>
            <p:ph idx="1"/>
          </p:nvPr>
        </p:nvSpPr>
        <p:spPr>
          <a:xfrm>
            <a:off x="463062" y="2029618"/>
            <a:ext cx="11275645" cy="3905475"/>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pic>
        <p:nvPicPr>
          <p:cNvPr id="9" name="Picture 8" descr="Government of Ontario" title="Ontario">
            <a:extLst>
              <a:ext uri="{FF2B5EF4-FFF2-40B4-BE49-F238E27FC236}">
                <a16:creationId xmlns:a16="http://schemas.microsoft.com/office/drawing/2014/main" id="{F8BE6179-5139-3548-BF0F-6C567C4D1CC2}"/>
              </a:ext>
            </a:extLst>
          </p:cNvPr>
          <p:cNvPicPr>
            <a:picLocks noChangeAspect="1"/>
          </p:cNvPicPr>
          <p:nvPr userDrawn="1"/>
        </p:nvPicPr>
        <p:blipFill>
          <a:blip r:embed="rId2"/>
          <a:stretch>
            <a:fillRect/>
          </a:stretch>
        </p:blipFill>
        <p:spPr>
          <a:xfrm>
            <a:off x="9815594" y="6148086"/>
            <a:ext cx="2168876" cy="650662"/>
          </a:xfrm>
          <a:prstGeom prst="rect">
            <a:avLst/>
          </a:prstGeom>
        </p:spPr>
      </p:pic>
      <p:sp>
        <p:nvSpPr>
          <p:cNvPr id="10" name="Footer Placeholder 3">
            <a:extLst>
              <a:ext uri="{FF2B5EF4-FFF2-40B4-BE49-F238E27FC236}">
                <a16:creationId xmlns:a16="http://schemas.microsoft.com/office/drawing/2014/main" id="{29AA30D7-9425-42C1-8CCC-772745F15A11}"/>
              </a:ext>
            </a:extLst>
          </p:cNvPr>
          <p:cNvSpPr>
            <a:spLocks noGrp="1"/>
          </p:cNvSpPr>
          <p:nvPr>
            <p:ph type="ftr" sz="quarter" idx="11"/>
          </p:nvPr>
        </p:nvSpPr>
        <p:spPr>
          <a:xfrm>
            <a:off x="1148861" y="6276603"/>
            <a:ext cx="3357551" cy="365125"/>
          </a:xfrm>
        </p:spPr>
        <p:txBody>
          <a:bodyPr/>
          <a:lstStyle>
            <a:lvl1pPr>
              <a:defRPr>
                <a:solidFill>
                  <a:schemeClr val="tx1"/>
                </a:solidFill>
              </a:defRPr>
            </a:lvl1pPr>
          </a:lstStyle>
          <a:p>
            <a:pPr algn="l"/>
            <a:r>
              <a:rPr lang="en-US"/>
              <a:t>Licensed Child Care Webinar</a:t>
            </a:r>
          </a:p>
        </p:txBody>
      </p:sp>
    </p:spTree>
    <p:extLst>
      <p:ext uri="{BB962C8B-B14F-4D97-AF65-F5344CB8AC3E}">
        <p14:creationId xmlns:p14="http://schemas.microsoft.com/office/powerpoint/2010/main" val="245243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igh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463060" y="2436938"/>
            <a:ext cx="6672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463060" y="5040592"/>
            <a:ext cx="6672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F4A595FF-B92A-C24B-8272-D90887759505}"/>
              </a:ext>
            </a:extLst>
          </p:cNvP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4">
            <a:extLst>
              <a:ext uri="{FF2B5EF4-FFF2-40B4-BE49-F238E27FC236}">
                <a16:creationId xmlns:a16="http://schemas.microsoft.com/office/drawing/2014/main" id="{0E8323E7-8C8D-AB4B-99AC-F3EFB3302780}"/>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r>
              <a:rPr lang="en-US" dirty="0"/>
              <a:t>Presentation Name</a:t>
            </a:r>
          </a:p>
        </p:txBody>
      </p:sp>
    </p:spTree>
    <p:extLst>
      <p:ext uri="{BB962C8B-B14F-4D97-AF65-F5344CB8AC3E}">
        <p14:creationId xmlns:p14="http://schemas.microsoft.com/office/powerpoint/2010/main" val="420496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Dark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463060" y="2436938"/>
            <a:ext cx="6672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FD7D3151-B687-8E41-9F44-443AD2B3DDB0}"/>
              </a:ext>
            </a:extLst>
          </p:cNvPr>
          <p:cNvSpPr>
            <a:spLocks noGrp="1"/>
          </p:cNvSpPr>
          <p:nvPr>
            <p:ph type="body" idx="1"/>
          </p:nvPr>
        </p:nvSpPr>
        <p:spPr>
          <a:xfrm>
            <a:off x="463060" y="5040592"/>
            <a:ext cx="6672000" cy="12360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FC4EFFE1-A230-AD42-B60C-9893D3FB5126}"/>
              </a:ext>
            </a:extLst>
          </p:cNvP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1B2103EA-7771-AD4B-A409-3C4C5A3B2CF5}"/>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r>
              <a:rPr lang="en-US" dirty="0"/>
              <a:t>Presentation Name</a:t>
            </a:r>
          </a:p>
        </p:txBody>
      </p:sp>
    </p:spTree>
    <p:extLst>
      <p:ext uri="{BB962C8B-B14F-4D97-AF65-F5344CB8AC3E}">
        <p14:creationId xmlns:p14="http://schemas.microsoft.com/office/powerpoint/2010/main" val="127110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200">
                <a:solidFill>
                  <a:schemeClr val="tx1"/>
                </a:solidFill>
              </a:defRPr>
            </a:lvl1pPr>
          </a:lstStyle>
          <a:p>
            <a:pPr algn="l"/>
            <a:r>
              <a:rPr lang="en-US"/>
              <a:t>Licensed Child Care Webinar</a:t>
            </a:r>
            <a:endParaRPr lang="en-US" dirty="0"/>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82" r:id="rId1"/>
    <p:sldLayoutId id="2147483707" r:id="rId2"/>
    <p:sldLayoutId id="2147483684" r:id="rId3"/>
    <p:sldLayoutId id="2147483686" r:id="rId4"/>
    <p:sldLayoutId id="2147483693" r:id="rId5"/>
    <p:sldLayoutId id="2147483694" r:id="rId6"/>
    <p:sldLayoutId id="2147483662" r:id="rId7"/>
    <p:sldLayoutId id="2147483663" r:id="rId8"/>
    <p:sldLayoutId id="2147483695" r:id="rId9"/>
    <p:sldLayoutId id="2147483706" r:id="rId10"/>
    <p:sldLayoutId id="2147483665" r:id="rId11"/>
    <p:sldLayoutId id="2147483666" r:id="rId12"/>
    <p:sldLayoutId id="2147483667" r:id="rId13"/>
    <p:sldLayoutId id="2147483668" r:id="rId14"/>
    <p:sldLayoutId id="2147483669" r:id="rId15"/>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s://www.ontario.ca/fr/page/directives-operationnelles-pendant-leclosion-de-la-covid-19-garde-denfants" TargetMode="External"/><Relationship Id="rId3" Type="http://schemas.openxmlformats.org/officeDocument/2006/relationships/hyperlink" Target="https://www.youtube.com/watch?v=lylv8yFnjcM" TargetMode="External"/><Relationship Id="rId7" Type="http://schemas.openxmlformats.org/officeDocument/2006/relationships/hyperlink" Target="https://covid-19.ontario.ca/depistage-pour-les-ecoles/" TargetMode="External"/><Relationship Id="rId2" Type="http://schemas.openxmlformats.org/officeDocument/2006/relationships/hyperlink" Target="https://covid19.ontariohealth.ca/" TargetMode="External"/><Relationship Id="rId1" Type="http://schemas.openxmlformats.org/officeDocument/2006/relationships/slideLayout" Target="../slideLayouts/slideLayout7.xml"/><Relationship Id="rId6" Type="http://schemas.openxmlformats.org/officeDocument/2006/relationships/hyperlink" Target="mailto:childcare_ontario@ontario.ca" TargetMode="External"/><Relationship Id="rId5" Type="http://schemas.openxmlformats.org/officeDocument/2006/relationships/hyperlink" Target="https://www.cdlrapidscreeningconsortium.com/register" TargetMode="External"/><Relationship Id="rId4" Type="http://schemas.openxmlformats.org/officeDocument/2006/relationships/hyperlink" Target="https://www.ontariohealth.ca/fr/COVID-19/Health-System-Response-Resources#panbi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4979910-C2A6-6D49-A3B9-BB411846CFF0}"/>
              </a:ext>
            </a:extLst>
          </p:cNvPr>
          <p:cNvSpPr>
            <a:spLocks noGrp="1"/>
          </p:cNvSpPr>
          <p:nvPr>
            <p:ph type="subTitle" idx="1"/>
          </p:nvPr>
        </p:nvSpPr>
        <p:spPr>
          <a:xfrm>
            <a:off x="1871295" y="5072419"/>
            <a:ext cx="7230760" cy="1078528"/>
          </a:xfrm>
        </p:spPr>
        <p:txBody>
          <a:bodyPr>
            <a:normAutofit/>
          </a:bodyPr>
          <a:lstStyle/>
          <a:p>
            <a:r>
              <a:rPr lang="fr-CA" dirty="0"/>
              <a:t>Webinaire à l’intention des services de garde agréés</a:t>
            </a:r>
          </a:p>
          <a:p>
            <a:r>
              <a:rPr lang="fr-CA" dirty="0"/>
              <a:t>18 octobre 2021</a:t>
            </a:r>
          </a:p>
          <a:p>
            <a:endParaRPr lang="en-US" dirty="0"/>
          </a:p>
        </p:txBody>
      </p:sp>
      <p:sp>
        <p:nvSpPr>
          <p:cNvPr id="5" name="Text Placeholder 4">
            <a:extLst>
              <a:ext uri="{FF2B5EF4-FFF2-40B4-BE49-F238E27FC236}">
                <a16:creationId xmlns:a16="http://schemas.microsoft.com/office/drawing/2014/main" id="{61D4038A-D36A-264F-80F3-96536B964D92}"/>
              </a:ext>
            </a:extLst>
          </p:cNvPr>
          <p:cNvSpPr>
            <a:spLocks noGrp="1"/>
          </p:cNvSpPr>
          <p:nvPr>
            <p:ph type="body" sz="quarter" idx="12"/>
          </p:nvPr>
        </p:nvSpPr>
        <p:spPr/>
        <p:txBody>
          <a:bodyPr>
            <a:noAutofit/>
          </a:bodyPr>
          <a:lstStyle/>
          <a:p>
            <a:pPr>
              <a:spcBef>
                <a:spcPts val="0"/>
              </a:spcBef>
            </a:pPr>
            <a:r>
              <a:rPr lang="fr-CA"/>
              <a:t>Ministère de l’Éducation</a:t>
            </a:r>
          </a:p>
          <a:p>
            <a:pPr>
              <a:spcBef>
                <a:spcPts val="0"/>
              </a:spcBef>
            </a:pPr>
            <a:r>
              <a:rPr lang="fr-CA"/>
              <a:t>Division de la petite enfance et de la garde d’enfants</a:t>
            </a:r>
          </a:p>
        </p:txBody>
      </p:sp>
      <p:sp>
        <p:nvSpPr>
          <p:cNvPr id="6" name="Title 5">
            <a:extLst>
              <a:ext uri="{FF2B5EF4-FFF2-40B4-BE49-F238E27FC236}">
                <a16:creationId xmlns:a16="http://schemas.microsoft.com/office/drawing/2014/main" id="{4F8969A6-7B6F-BF43-918E-1A0164700A2E}"/>
              </a:ext>
            </a:extLst>
          </p:cNvPr>
          <p:cNvSpPr>
            <a:spLocks noGrp="1"/>
          </p:cNvSpPr>
          <p:nvPr>
            <p:ph type="ctrTitle"/>
          </p:nvPr>
        </p:nvSpPr>
        <p:spPr>
          <a:xfrm>
            <a:off x="1713178" y="3002310"/>
            <a:ext cx="8502990" cy="1134041"/>
          </a:xfrm>
        </p:spPr>
        <p:txBody>
          <a:bodyPr>
            <a:normAutofit fontScale="90000"/>
          </a:bodyPr>
          <a:lstStyle/>
          <a:p>
            <a:pPr>
              <a:spcAft>
                <a:spcPts val="1200"/>
              </a:spcAft>
            </a:pPr>
            <a:r>
              <a:rPr lang="fr-CA" dirty="0"/>
              <a:t>Politique en matière de divulgation relative à la vaccination contre la COVID-19 et </a:t>
            </a:r>
            <a:br>
              <a:rPr lang="fr-CA" dirty="0"/>
            </a:br>
            <a:r>
              <a:rPr lang="fr-CA" dirty="0"/>
              <a:t>exigences en matière de santé et de sécurité </a:t>
            </a:r>
          </a:p>
        </p:txBody>
      </p:sp>
    </p:spTree>
    <p:extLst>
      <p:ext uri="{BB962C8B-B14F-4D97-AF65-F5344CB8AC3E}">
        <p14:creationId xmlns:p14="http://schemas.microsoft.com/office/powerpoint/2010/main" val="243552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en-US"/>
              <a:t>Questions</a:t>
            </a:r>
            <a:endParaRPr lang="en-US" dirty="0"/>
          </a:p>
        </p:txBody>
      </p:sp>
    </p:spTree>
    <p:extLst>
      <p:ext uri="{BB962C8B-B14F-4D97-AF65-F5344CB8AC3E}">
        <p14:creationId xmlns:p14="http://schemas.microsoft.com/office/powerpoint/2010/main" val="90643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1686023"/>
            <a:ext cx="11275645" cy="4433423"/>
          </a:xfrm>
        </p:spPr>
        <p:txBody>
          <a:bodyPr>
            <a:noAutofit/>
          </a:bodyPr>
          <a:lstStyle/>
          <a:p>
            <a:pPr marL="342900" indent="-342900">
              <a:buFont typeface="+mj-lt"/>
              <a:buAutoNum type="arabicPeriod"/>
            </a:pPr>
            <a:r>
              <a:rPr lang="fr-CA" sz="1600" dirty="0">
                <a:solidFill>
                  <a:srgbClr val="FF0000"/>
                </a:solidFill>
              </a:rPr>
              <a:t>Y aura-t-il des changements aux protocoles de santé et de sécurité requis pour le personnel qui est vacciné? Suis-je toujours tenu de porter un masque et une protection oculaire? Pourquoi dois-je porter un masque à l’extérieur?  Pourquoi les fournisseurs de soins de santé non agréés ne sont-ils pas tenus de suivre les protocoles de santé et de sécurité? </a:t>
            </a:r>
          </a:p>
          <a:p>
            <a:pPr marL="342900" indent="-342900">
              <a:buFont typeface="+mj-lt"/>
              <a:buAutoNum type="arabicPeriod"/>
            </a:pPr>
            <a:r>
              <a:rPr lang="fr-CA" sz="1600" dirty="0">
                <a:solidFill>
                  <a:srgbClr val="FF0000"/>
                </a:solidFill>
              </a:rPr>
              <a:t>Pouvez-vous expliquer les directives relatives au port du masque qui s’appliquent aux enfants d’âge préscolaire? Qu’est-ce qu’un titulaire de permis devrait envisager en mettant en œuvre une politique sur le port du masque pour ces enfants?</a:t>
            </a:r>
          </a:p>
          <a:p>
            <a:pPr marL="342900" indent="-342900">
              <a:buFont typeface="+mj-lt"/>
              <a:buAutoNum type="arabicPeriod"/>
            </a:pPr>
            <a:r>
              <a:rPr lang="fr-CA" sz="1600" dirty="0">
                <a:solidFill>
                  <a:srgbClr val="FF0000"/>
                </a:solidFill>
              </a:rPr>
              <a:t>Y a-t-il des mises à jour générales sur les mesures relatives à la COVID-19? Quand les exigences relatives au port du masque et à la protection du visage ne seront-elles plus nécessaires pour les personnes entièrement vaccinées? </a:t>
            </a:r>
          </a:p>
          <a:p>
            <a:pPr marL="342900" indent="-342900">
              <a:buFont typeface="+mj-lt"/>
              <a:buAutoNum type="arabicPeriod"/>
            </a:pPr>
            <a:r>
              <a:rPr lang="fr-CA" sz="1600" dirty="0">
                <a:solidFill>
                  <a:srgbClr val="FF0000"/>
                </a:solidFill>
              </a:rPr>
              <a:t>Le chant est-il autorisé?</a:t>
            </a:r>
          </a:p>
          <a:p>
            <a:pPr marL="342900" indent="-342900">
              <a:buFont typeface="+mj-lt"/>
              <a:buAutoNum type="arabicPeriod"/>
            </a:pPr>
            <a:r>
              <a:rPr lang="fr-CA" sz="1600" dirty="0">
                <a:solidFill>
                  <a:srgbClr val="FF0000"/>
                </a:solidFill>
              </a:rPr>
              <a:t>Nous savons que ce virus se propage principalement par voie aérienne. Pourquoi continuons-nous à laver et à désinfecter les jouets quotidiennement pour les bambins et les enfants plus âgés? Pouvez-vous préciser la fréquence de lavage des jouets et de la literie? </a:t>
            </a:r>
          </a:p>
          <a:p>
            <a:pPr marL="342900" indent="-342900">
              <a:buFont typeface="+mj-lt"/>
              <a:buAutoNum type="arabicPeriod"/>
            </a:pPr>
            <a:r>
              <a:rPr lang="fr-CA" sz="1600" dirty="0">
                <a:solidFill>
                  <a:srgbClr val="FF0000"/>
                </a:solidFill>
              </a:rPr>
              <a:t>Veuillez fournir davantage de précisions sur l’utilisation des livres, des jouets en bois, du matériel d’apprentissage, de l’équipement de jeux extérieur et des bacs à sable extérieurs. Peut-on recommencer à partager les fournitures, comme les marqueurs et la peinture? Pouvons-nous ramener les objets doux, comme les tapis, les oreillers et les peluches?</a:t>
            </a:r>
          </a:p>
          <a:p>
            <a:pPr marL="342900" indent="-342900">
              <a:buFont typeface="+mj-lt"/>
              <a:buAutoNum type="arabicPeriod"/>
            </a:pPr>
            <a:r>
              <a:rPr lang="fr-CA" sz="1600" dirty="0">
                <a:solidFill>
                  <a:srgbClr val="FF0000"/>
                </a:solidFill>
              </a:rPr>
              <a:t>Quand le mélange des cohortes sera-t-il à nouveau autorisé? Surtout au début et à la fin de la journée?</a:t>
            </a:r>
          </a:p>
          <a:p>
            <a:pPr marL="342900" indent="-342900">
              <a:buFont typeface="+mj-lt"/>
              <a:buAutoNum type="arabicPeriod"/>
            </a:pPr>
            <a:endParaRPr lang="en-CA" sz="1600" dirty="0"/>
          </a:p>
          <a:p>
            <a:pPr marL="342900" indent="-342900">
              <a:buFont typeface="+mj-lt"/>
              <a:buAutoNum type="arabicPeriod"/>
            </a:pPr>
            <a:endParaRPr lang="en-CA" sz="1600" dirty="0"/>
          </a:p>
          <a:p>
            <a:pPr marL="342900" indent="-342900">
              <a:buFont typeface="+mj-lt"/>
              <a:buAutoNum type="arabicPeriod"/>
            </a:pPr>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11</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p:txBody>
          <a:bodyPr/>
          <a:lstStyle/>
          <a:p>
            <a:pPr algn="l"/>
            <a:r>
              <a:rPr lang="fr-CA"/>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105316"/>
            <a:ext cx="8456735" cy="323852"/>
          </a:xfrm>
        </p:spPr>
        <p:txBody>
          <a:bodyPr/>
          <a:lstStyle/>
          <a:p>
            <a:r>
              <a:rPr lang="fr-CA"/>
              <a:t>Mises à jour sur la santé et la sécurité</a:t>
            </a:r>
          </a:p>
        </p:txBody>
      </p:sp>
    </p:spTree>
    <p:extLst>
      <p:ext uri="{BB962C8B-B14F-4D97-AF65-F5344CB8AC3E}">
        <p14:creationId xmlns:p14="http://schemas.microsoft.com/office/powerpoint/2010/main" val="28821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1603962"/>
            <a:ext cx="11275645" cy="4433423"/>
          </a:xfrm>
        </p:spPr>
        <p:txBody>
          <a:bodyPr>
            <a:noAutofit/>
          </a:bodyPr>
          <a:lstStyle/>
          <a:p>
            <a:pPr marL="342900" indent="-342900">
              <a:buFont typeface="+mj-lt"/>
              <a:buAutoNum type="arabicPeriod" startAt="8"/>
            </a:pPr>
            <a:r>
              <a:rPr lang="fr-CA" sz="1600" dirty="0">
                <a:solidFill>
                  <a:srgbClr val="FF0000"/>
                </a:solidFill>
              </a:rPr>
              <a:t>Je suis vraiment préoccupé par les répercussions que peut avoir le fait de laisser les parents entrer dans notre centre. Dois-je recommencer à demander aux parents de venir déposer et chercher leurs enfants à la porte de la salle de classe, ou peut-on quand même leur demander de les déposer à l’entrée du bâtiment?</a:t>
            </a:r>
          </a:p>
          <a:p>
            <a:pPr marL="342900" indent="-342900">
              <a:buFont typeface="+mj-lt"/>
              <a:buAutoNum type="arabicPeriod" startAt="8"/>
            </a:pPr>
            <a:r>
              <a:rPr lang="fr-CA" sz="1600" dirty="0">
                <a:solidFill>
                  <a:srgbClr val="FF0000"/>
                </a:solidFill>
              </a:rPr>
              <a:t>Sommes-nous encore tenus de signaler les cas présumés de COVID-19 au médecin hygiéniste de la région? </a:t>
            </a:r>
          </a:p>
          <a:p>
            <a:pPr marL="342900" indent="-342900">
              <a:buFont typeface="+mj-lt"/>
              <a:buAutoNum type="arabicPeriod" startAt="8"/>
            </a:pPr>
            <a:r>
              <a:rPr lang="fr-CA" sz="1600" dirty="0">
                <a:solidFill>
                  <a:srgbClr val="FF0000"/>
                </a:solidFill>
              </a:rPr>
              <a:t>Pourquoi les fournisseurs de soins de santé non agréés ne sont-ils pas tenus de suivre les protocoles de santé et de sécurité? </a:t>
            </a:r>
          </a:p>
          <a:p>
            <a:pPr marL="342900" indent="-342900">
              <a:buFont typeface="+mj-lt"/>
              <a:buAutoNum type="arabicPeriod" startAt="8"/>
            </a:pPr>
            <a:r>
              <a:rPr lang="fr-CA" sz="1600" dirty="0">
                <a:solidFill>
                  <a:srgbClr val="FF0000"/>
                </a:solidFill>
              </a:rPr>
              <a:t>Pourquoi certains symptômes (p. ex., l’écoulement nasal) ont-ils été éliminés de l’outil de dépistage sanitaire?</a:t>
            </a:r>
          </a:p>
          <a:p>
            <a:pPr marL="342900" indent="-342900">
              <a:buFont typeface="+mj-lt"/>
              <a:buAutoNum type="arabicPeriod" startAt="8"/>
            </a:pPr>
            <a:r>
              <a:rPr lang="fr-CA" sz="1600" dirty="0">
                <a:solidFill>
                  <a:srgbClr val="FF0000"/>
                </a:solidFill>
              </a:rPr>
              <a:t>Dans le questionnaire de dépistage, il est indiqué que l’on doit rester à la maison même en présence de symptômes qui ne sont pas liés à la COVID-19. Pouvez-vous préciser les autres symptômes que nous devons examiner?</a:t>
            </a:r>
          </a:p>
          <a:p>
            <a:pPr marL="342900" indent="-342900">
              <a:buFont typeface="+mj-lt"/>
              <a:buAutoNum type="arabicPeriod" startAt="8"/>
            </a:pPr>
            <a:r>
              <a:rPr lang="fr-CA" sz="1600" dirty="0">
                <a:solidFill>
                  <a:srgbClr val="FF0000"/>
                </a:solidFill>
              </a:rPr>
              <a:t>L’outil de dépistage indique que toute personne malade devrait rester à la maison jusqu’à ce qu’elle se sente mieux. Les personnes qui se sentent malades, mais qui n’ont pas de symptôme mentionné dans l’outil de dépistage (p. ex., écoulement nasal) ont-elles besoin d’un test négatif pour retourner au service de garde?</a:t>
            </a:r>
          </a:p>
          <a:p>
            <a:pPr marL="342900" indent="-342900">
              <a:buFont typeface="+mj-lt"/>
              <a:buAutoNum type="arabicPeriod" startAt="8"/>
            </a:pPr>
            <a:r>
              <a:rPr lang="fr-CA" sz="1600" dirty="0">
                <a:solidFill>
                  <a:srgbClr val="FF0000"/>
                </a:solidFill>
              </a:rPr>
              <a:t>Est-ce que nous acceptons un enfant qui a obtenu un résultat négatif au test de dépistage de la COVID-19, mais qui présente encore des symptômes qui ne s’améliorent pas? </a:t>
            </a:r>
          </a:p>
          <a:p>
            <a:pPr marL="342900" indent="-342900">
              <a:buFont typeface="+mj-lt"/>
              <a:buAutoNum type="arabicPeriod" startAt="8"/>
            </a:pPr>
            <a:r>
              <a:rPr lang="fr-CA" sz="1600" dirty="0">
                <a:solidFill>
                  <a:srgbClr val="FF0000"/>
                </a:solidFill>
              </a:rPr>
              <a:t>Un enfant peut-il fréquenter le service de garde pendant que son frère ou sa sœur est en isolement à la maison?</a:t>
            </a:r>
          </a:p>
          <a:p>
            <a:pPr marL="342900" indent="-342900">
              <a:buFont typeface="+mj-lt"/>
              <a:buAutoNum type="arabicPeriod" startAt="8"/>
            </a:pPr>
            <a:r>
              <a:rPr lang="fr-CA" sz="1600" dirty="0">
                <a:solidFill>
                  <a:srgbClr val="FF0000"/>
                </a:solidFill>
              </a:rPr>
              <a:t>Pourquoi l’écoulement nasal constitue-t-il un symptôme dans la région de York, mais pas à Peel ni à Toronto? Les enfants qui fréquentent les services de garde ont souvent le nez qui coule. Les parents sont très en colère lorsqu’on leur demande de passer un test de dépistage de la COVID pour un écoulement nasal clair.</a:t>
            </a:r>
          </a:p>
          <a:p>
            <a:pPr marL="342900" indent="-342900">
              <a:buFont typeface="+mj-lt"/>
              <a:buAutoNum type="arabicPeriod" startAt="8"/>
            </a:pPr>
            <a:endParaRPr lang="en-CA" sz="1600" dirty="0"/>
          </a:p>
          <a:p>
            <a:pPr marL="342900" indent="-342900">
              <a:buFont typeface="+mj-lt"/>
              <a:buAutoNum type="arabicPeriod" startAt="8"/>
            </a:pPr>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12</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800644"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105316"/>
            <a:ext cx="8456735" cy="323852"/>
          </a:xfrm>
        </p:spPr>
        <p:txBody>
          <a:bodyPr/>
          <a:lstStyle/>
          <a:p>
            <a:r>
              <a:rPr lang="fr-CA"/>
              <a:t>Mises à jour sur la santé et la sécurité</a:t>
            </a:r>
          </a:p>
        </p:txBody>
      </p:sp>
    </p:spTree>
    <p:extLst>
      <p:ext uri="{BB962C8B-B14F-4D97-AF65-F5344CB8AC3E}">
        <p14:creationId xmlns:p14="http://schemas.microsoft.com/office/powerpoint/2010/main" val="18311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fr-CA"/>
              <a:t>Politique en matière de divulgation relative à la vaccination contre la COVID-19</a:t>
            </a:r>
          </a:p>
        </p:txBody>
      </p:sp>
    </p:spTree>
    <p:extLst>
      <p:ext uri="{BB962C8B-B14F-4D97-AF65-F5344CB8AC3E}">
        <p14:creationId xmlns:p14="http://schemas.microsoft.com/office/powerpoint/2010/main" val="372171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Politique en matière de divulgation relative à la vaccination contre la COVID-19</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58400" y="2029618"/>
            <a:ext cx="11275200" cy="3905475"/>
          </a:xfrm>
        </p:spPr>
        <p:txBody>
          <a:bodyPr/>
          <a:lstStyle/>
          <a:p>
            <a:r>
              <a:rPr lang="fr-CA"/>
              <a:t>Conformément aux instructions du médecin hygiéniste en chef et aux directives émises par le ministère de l’Éducation, tous les programmes pour la garde d’enfants agréés doivent avoir une Politique en matière de divulgation relative à la vaccination contre la COVID-19 qui exige que certaines personnes fournissent la preuve de l’un des éléments suivants :</a:t>
            </a:r>
          </a:p>
          <a:p>
            <a:pPr marL="1028700" lvl="1" indent="-342900">
              <a:buFont typeface="+mj-lt"/>
              <a:buAutoNum type="arabicPeriod"/>
            </a:pPr>
            <a:r>
              <a:rPr lang="fr-CA"/>
              <a:t>la vaccination complète contre la COVID-19;</a:t>
            </a:r>
          </a:p>
          <a:p>
            <a:pPr marL="1028700" lvl="1" indent="-342900">
              <a:buFont typeface="+mj-lt"/>
              <a:buAutoNum type="arabicPeriod"/>
            </a:pPr>
            <a:r>
              <a:rPr lang="fr-CA"/>
              <a:t>une exemption médicale de la vaccination;</a:t>
            </a:r>
          </a:p>
          <a:p>
            <a:pPr marL="1028700" lvl="1" indent="-342900">
              <a:buFont typeface="+mj-lt"/>
              <a:buAutoNum type="arabicPeriod"/>
            </a:pPr>
            <a:r>
              <a:rPr lang="fr-CA"/>
              <a:t>le suivi d’une séance de formation sur la vaccination contre la COVID-19.</a:t>
            </a:r>
          </a:p>
          <a:p>
            <a:r>
              <a:rPr lang="fr-CA"/>
              <a:t>Les personnes qui ne sont pas entièrement vaccinées doivent effectuer un test de dépistage antigénique rapide de la COVID-19 deux fois par semaine.</a:t>
            </a:r>
          </a:p>
          <a:p>
            <a:r>
              <a:rPr lang="fr-CA"/>
              <a:t>Les titulaires de permis doivent déclarer des données agrégées et anonymisées au ministère de l’Éducation, chaque mois, concernant le statut vaccinal des employés et des fournisseurs de services de garde en milieu familial.</a:t>
            </a:r>
          </a:p>
          <a:p>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14</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708365"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AD5B661-97BB-4C15-86AE-799CEC89FA12}"/>
              </a:ext>
            </a:extLst>
          </p:cNvPr>
          <p:cNvSpPr>
            <a:spLocks noGrp="1"/>
          </p:cNvSpPr>
          <p:nvPr>
            <p:ph type="body" idx="13"/>
          </p:nvPr>
        </p:nvSpPr>
        <p:spPr>
          <a:xfrm>
            <a:off x="458400" y="1482165"/>
            <a:ext cx="8456735" cy="323852"/>
          </a:xfrm>
        </p:spPr>
        <p:txBody>
          <a:bodyPr/>
          <a:lstStyle/>
          <a:p>
            <a:r>
              <a:rPr lang="fr-CA"/>
              <a:t>Aperçu</a:t>
            </a:r>
          </a:p>
        </p:txBody>
      </p:sp>
    </p:spTree>
    <p:extLst>
      <p:ext uri="{BB962C8B-B14F-4D97-AF65-F5344CB8AC3E}">
        <p14:creationId xmlns:p14="http://schemas.microsoft.com/office/powerpoint/2010/main" val="426137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82A4555-140D-479A-A906-29056711426C}"/>
              </a:ext>
            </a:extLst>
          </p:cNvPr>
          <p:cNvSpPr>
            <a:spLocks noGrp="1"/>
          </p:cNvSpPr>
          <p:nvPr>
            <p:ph type="title"/>
          </p:nvPr>
        </p:nvSpPr>
        <p:spPr/>
        <p:txBody>
          <a:bodyPr/>
          <a:lstStyle/>
          <a:p>
            <a:r>
              <a:rPr lang="fr-CA"/>
              <a:t>Politique en matière de divulgation relative à la vaccination contre la COVID-19</a:t>
            </a:r>
          </a:p>
        </p:txBody>
      </p:sp>
      <p:sp>
        <p:nvSpPr>
          <p:cNvPr id="9" name="Text Placeholder 2">
            <a:extLst>
              <a:ext uri="{FF2B5EF4-FFF2-40B4-BE49-F238E27FC236}">
                <a16:creationId xmlns:a16="http://schemas.microsoft.com/office/drawing/2014/main" id="{7943C6CD-76CE-4311-84F4-39E5B323BCB5}"/>
              </a:ext>
            </a:extLst>
          </p:cNvPr>
          <p:cNvSpPr>
            <a:spLocks noGrp="1"/>
          </p:cNvSpPr>
          <p:nvPr>
            <p:ph type="body" idx="1"/>
          </p:nvPr>
        </p:nvSpPr>
        <p:spPr/>
        <p:txBody>
          <a:bodyPr>
            <a:normAutofit/>
          </a:bodyPr>
          <a:lstStyle/>
          <a:p>
            <a:r>
              <a:rPr lang="fr-CA"/>
              <a:t>Assujettis à la politique</a:t>
            </a:r>
          </a:p>
        </p:txBody>
      </p:sp>
      <p:sp>
        <p:nvSpPr>
          <p:cNvPr id="16" name="Content Placeholder 3">
            <a:extLst>
              <a:ext uri="{FF2B5EF4-FFF2-40B4-BE49-F238E27FC236}">
                <a16:creationId xmlns:a16="http://schemas.microsoft.com/office/drawing/2014/main" id="{6C18646C-CCF8-4C1B-B3A1-5E191EB7C27B}"/>
              </a:ext>
            </a:extLst>
          </p:cNvPr>
          <p:cNvSpPr>
            <a:spLocks noGrp="1"/>
          </p:cNvSpPr>
          <p:nvPr>
            <p:ph sz="half" idx="2"/>
          </p:nvPr>
        </p:nvSpPr>
        <p:spPr/>
        <p:txBody>
          <a:bodyPr>
            <a:normAutofit lnSpcReduction="10000"/>
          </a:bodyPr>
          <a:lstStyle/>
          <a:p>
            <a:pPr marL="285750" indent="-285750">
              <a:buFont typeface="Arial" panose="020B0604020202020204" pitchFamily="34" charset="0"/>
              <a:buChar char="•"/>
            </a:pPr>
            <a:r>
              <a:rPr lang="fr-CA"/>
              <a:t>Employés (y compris les visiteurs de services de garde en milieu familial)</a:t>
            </a:r>
          </a:p>
          <a:p>
            <a:pPr marL="285750" indent="-285750">
              <a:buFont typeface="Arial" panose="020B0604020202020204" pitchFamily="34" charset="0"/>
              <a:buChar char="•"/>
            </a:pPr>
            <a:r>
              <a:rPr lang="fr-CA"/>
              <a:t>Fournisseurs de services de garde en milieu familial</a:t>
            </a:r>
          </a:p>
          <a:p>
            <a:pPr marL="285750" indent="-285750">
              <a:buFont typeface="Arial" panose="020B0604020202020204" pitchFamily="34" charset="0"/>
              <a:buChar char="•"/>
            </a:pPr>
            <a:r>
              <a:rPr lang="fr-CA"/>
              <a:t>Bénévoles</a:t>
            </a:r>
          </a:p>
          <a:p>
            <a:pPr marL="285750" indent="-285750">
              <a:buFont typeface="Arial" panose="020B0604020202020204" pitchFamily="34" charset="0"/>
              <a:buChar char="•"/>
            </a:pPr>
            <a:r>
              <a:rPr lang="fr-CA"/>
              <a:t>Étudiants en stage</a:t>
            </a:r>
          </a:p>
          <a:p>
            <a:pPr marL="285750" indent="-285750">
              <a:buFont typeface="Arial" panose="020B0604020202020204" pitchFamily="34" charset="0"/>
              <a:buChar char="•"/>
            </a:pPr>
            <a:r>
              <a:rPr lang="fr-CA"/>
              <a:t>Titulaires de permis (s’ils interagissent régulièrement avec les enfants, le personnel ou les fournisseurs)</a:t>
            </a:r>
          </a:p>
          <a:p>
            <a:pPr marL="285750" indent="-285750">
              <a:buFont typeface="Arial" panose="020B0604020202020204" pitchFamily="34" charset="0"/>
              <a:buChar char="•"/>
            </a:pPr>
            <a:r>
              <a:rPr lang="fr-CA"/>
              <a:t>Adultes qui résident ordinairement ou qui se trouvent régulièrement dans les locaux des services de garde en milieu familial</a:t>
            </a:r>
          </a:p>
          <a:p>
            <a:pPr marL="285750" indent="-285750">
              <a:buFont typeface="Arial" panose="020B0604020202020204" pitchFamily="34" charset="0"/>
              <a:buChar char="•"/>
            </a:pPr>
            <a:r>
              <a:rPr lang="fr-CA"/>
              <a:t>Toute autre personne qui fournit des services de garde ou d’autres services aux enfants</a:t>
            </a:r>
          </a:p>
          <a:p>
            <a:endParaRPr lang="en-CA" dirty="0"/>
          </a:p>
          <a:p>
            <a:pPr>
              <a:spcAft>
                <a:spcPts val="600"/>
              </a:spcAft>
            </a:pPr>
            <a:endParaRPr lang="en-US" dirty="0"/>
          </a:p>
        </p:txBody>
      </p:sp>
      <p:sp>
        <p:nvSpPr>
          <p:cNvPr id="17" name="Text Placeholder 16">
            <a:extLst>
              <a:ext uri="{FF2B5EF4-FFF2-40B4-BE49-F238E27FC236}">
                <a16:creationId xmlns:a16="http://schemas.microsoft.com/office/drawing/2014/main" id="{A3AECDBE-6BB0-44D9-BDC4-E32F262E1473}"/>
              </a:ext>
            </a:extLst>
          </p:cNvPr>
          <p:cNvSpPr>
            <a:spLocks noGrp="1"/>
          </p:cNvSpPr>
          <p:nvPr>
            <p:ph type="body" sz="quarter" idx="3"/>
          </p:nvPr>
        </p:nvSpPr>
        <p:spPr/>
        <p:txBody>
          <a:bodyPr/>
          <a:lstStyle/>
          <a:p>
            <a:r>
              <a:rPr lang="fr-CA"/>
              <a:t>Non assujettis à la politique</a:t>
            </a:r>
          </a:p>
        </p:txBody>
      </p:sp>
      <p:sp>
        <p:nvSpPr>
          <p:cNvPr id="18" name="Content Placeholder 17">
            <a:extLst>
              <a:ext uri="{FF2B5EF4-FFF2-40B4-BE49-F238E27FC236}">
                <a16:creationId xmlns:a16="http://schemas.microsoft.com/office/drawing/2014/main" id="{A9BE5714-0B9F-4DA3-A3E6-168D6956E870}"/>
              </a:ext>
            </a:extLst>
          </p:cNvPr>
          <p:cNvSpPr>
            <a:spLocks noGrp="1"/>
          </p:cNvSpPr>
          <p:nvPr>
            <p:ph sz="quarter" idx="4"/>
          </p:nvPr>
        </p:nvSpPr>
        <p:spPr/>
        <p:txBody>
          <a:bodyPr/>
          <a:lstStyle/>
          <a:p>
            <a:pPr marL="285750" indent="-285750">
              <a:buFont typeface="Arial" panose="020B0604020202020204" pitchFamily="34" charset="0"/>
              <a:buChar char="•"/>
            </a:pPr>
            <a:r>
              <a:rPr lang="fr-CA"/>
              <a:t>Enfants qui bénéficient de services de garde</a:t>
            </a:r>
          </a:p>
          <a:p>
            <a:pPr marL="285750" indent="-285750">
              <a:buFont typeface="Arial" panose="020B0604020202020204" pitchFamily="34" charset="0"/>
              <a:buChar char="•"/>
            </a:pPr>
            <a:r>
              <a:rPr lang="fr-CA"/>
              <a:t>Enfants qui résident dans les locaux de garde d’enfants en milieu familial (p. ex., enfants du fournisseur)</a:t>
            </a:r>
          </a:p>
          <a:p>
            <a:pPr marL="285750" indent="-285750">
              <a:buFont typeface="Arial" panose="020B0604020202020204" pitchFamily="34" charset="0"/>
              <a:buChar char="•"/>
            </a:pPr>
            <a:r>
              <a:rPr lang="fr-CA"/>
              <a:t>Parents et tuteurs</a:t>
            </a:r>
          </a:p>
          <a:p>
            <a:pPr marL="285750" indent="-285750">
              <a:buFont typeface="Arial" panose="020B0604020202020204" pitchFamily="34" charset="0"/>
              <a:buChar char="•"/>
            </a:pPr>
            <a:r>
              <a:rPr lang="fr-CA"/>
              <a:t>Employés qui travaillent à distance et qui n’interagissent pas avec d’autres personnes</a:t>
            </a:r>
          </a:p>
          <a:p>
            <a:endParaRPr lang="en-CA" dirty="0"/>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7199" y="6278401"/>
            <a:ext cx="3835861" cy="365125"/>
          </a:xfrm>
        </p:spPr>
        <p:txBody>
          <a:bodyPr/>
          <a:lstStyle/>
          <a:p>
            <a:pPr algn="l"/>
            <a:r>
              <a:rPr lang="fr-CA" dirty="0"/>
              <a:t>Webinaire à l’intention des services de garde agréés</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15</a:t>
            </a:fld>
            <a:endParaRPr lang="en-US"/>
          </a:p>
        </p:txBody>
      </p:sp>
      <p:cxnSp>
        <p:nvCxnSpPr>
          <p:cNvPr id="20" name="Straight Connector 19">
            <a:extLst>
              <a:ext uri="{FF2B5EF4-FFF2-40B4-BE49-F238E27FC236}">
                <a16:creationId xmlns:a16="http://schemas.microsoft.com/office/drawing/2014/main" id="{77C371E7-F03C-4DC5-B9B6-0C9FBF11BD00}"/>
              </a:ext>
            </a:extLst>
          </p:cNvPr>
          <p:cNvCxnSpPr>
            <a:cxnSpLocks/>
            <a:stCxn id="15" idx="2"/>
          </p:cNvCxnSpPr>
          <p:nvPr/>
        </p:nvCxnSpPr>
        <p:spPr>
          <a:xfrm flipH="1">
            <a:off x="6096001" y="1351723"/>
            <a:ext cx="3663" cy="4849573"/>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41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Politique en matière de divulgation relative à la vaccination contre la COVID-19</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4140089"/>
          </a:xfrm>
        </p:spPr>
        <p:txBody>
          <a:bodyPr/>
          <a:lstStyle/>
          <a:p>
            <a:pPr>
              <a:spcAft>
                <a:spcPts val="600"/>
              </a:spcAft>
            </a:pPr>
            <a:r>
              <a:rPr lang="fr-CA"/>
              <a:t>Les titulaires de permis doivent présenter un rapport mensuel au ministère de l’Éducation au moyen d’un formulaire en ligne ou d’un modèle de fichier Excel (pour les grands organismes à établissements multiples).</a:t>
            </a:r>
          </a:p>
          <a:p>
            <a:pPr>
              <a:spcAft>
                <a:spcPts val="600"/>
              </a:spcAft>
            </a:pPr>
            <a:r>
              <a:rPr lang="fr-CA"/>
              <a:t>Les exigences en matière de déclaration sont communiquées chaque mois dans une note de service du directeur, Assurance de la qualité et délivrance des permis des services de garde d’enfants, et la période de déclaration s’étend du 1</a:t>
            </a:r>
            <a:r>
              <a:rPr lang="fr-CA" baseline="30000"/>
              <a:t>er</a:t>
            </a:r>
            <a:r>
              <a:rPr lang="fr-CA"/>
              <a:t> au 15</a:t>
            </a:r>
            <a:r>
              <a:rPr lang="fr-CA" baseline="30000"/>
              <a:t>e</a:t>
            </a:r>
            <a:r>
              <a:rPr lang="fr-CA"/>
              <a:t> jour de chaque mois.</a:t>
            </a:r>
          </a:p>
          <a:p>
            <a:pPr>
              <a:spcAft>
                <a:spcPts val="600"/>
              </a:spcAft>
            </a:pPr>
            <a:r>
              <a:rPr lang="fr-CA"/>
              <a:t>Les titulaires de permis qui ne déclarent pas les données avant la date limite (y compris ceux qui communiquent des numéros de permis inexacts qui ne peuvent être vérifiés) peuvent faire l’objet d’un suivi et de mesures d’application supplémentaires.</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16</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775477"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B7CCADBC-9875-4D74-B296-64F3A6EF3C24}"/>
              </a:ext>
            </a:extLst>
          </p:cNvPr>
          <p:cNvSpPr>
            <a:spLocks noGrp="1"/>
          </p:cNvSpPr>
          <p:nvPr>
            <p:ph type="body" idx="13"/>
          </p:nvPr>
        </p:nvSpPr>
        <p:spPr>
          <a:xfrm>
            <a:off x="463062" y="1482165"/>
            <a:ext cx="8456735" cy="323852"/>
          </a:xfrm>
        </p:spPr>
        <p:txBody>
          <a:bodyPr/>
          <a:lstStyle/>
          <a:p>
            <a:r>
              <a:rPr lang="fr-CA"/>
              <a:t>Rapport statistique</a:t>
            </a:r>
          </a:p>
        </p:txBody>
      </p:sp>
    </p:spTree>
    <p:extLst>
      <p:ext uri="{BB962C8B-B14F-4D97-AF65-F5344CB8AC3E}">
        <p14:creationId xmlns:p14="http://schemas.microsoft.com/office/powerpoint/2010/main" val="294995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en-US"/>
              <a:t>Questions</a:t>
            </a:r>
            <a:endParaRPr lang="en-US" dirty="0"/>
          </a:p>
        </p:txBody>
      </p:sp>
    </p:spTree>
    <p:extLst>
      <p:ext uri="{BB962C8B-B14F-4D97-AF65-F5344CB8AC3E}">
        <p14:creationId xmlns:p14="http://schemas.microsoft.com/office/powerpoint/2010/main" val="292289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a:normAutofit fontScale="92500"/>
          </a:bodyPr>
          <a:lstStyle/>
          <a:p>
            <a:pPr marL="342900" indent="-342900">
              <a:buFont typeface="+mj-lt"/>
              <a:buAutoNum type="arabicPeriod" startAt="17"/>
            </a:pPr>
            <a:r>
              <a:rPr lang="fr-CA" sz="1600" dirty="0">
                <a:solidFill>
                  <a:srgbClr val="FF0000"/>
                </a:solidFill>
              </a:rPr>
              <a:t>Le ministère obligera-t-il tous les travailleurs des services de garde d’enfants à être vaccinés?</a:t>
            </a:r>
          </a:p>
          <a:p>
            <a:pPr marL="342900" indent="-342900">
              <a:buFont typeface="+mj-lt"/>
              <a:buAutoNum type="arabicPeriod" startAt="17"/>
            </a:pPr>
            <a:r>
              <a:rPr lang="fr-CA" sz="1600" dirty="0">
                <a:solidFill>
                  <a:srgbClr val="FF0000"/>
                </a:solidFill>
              </a:rPr>
              <a:t>Des parents et (ou) des tuteurs ont mentionné que leur médecin a dit qu’il peut nous fournir une attestation de l’OMA. Le ministère de l’Éducation ou la Santé publique ne nous a pas informés de l’existence d’un tel formulaire. Ce formulaire est-il acceptable?</a:t>
            </a:r>
          </a:p>
          <a:p>
            <a:pPr marL="342900" indent="-342900">
              <a:buFont typeface="+mj-lt"/>
              <a:buAutoNum type="arabicPeriod" startAt="17"/>
            </a:pPr>
            <a:r>
              <a:rPr lang="fr-CA" sz="1600" dirty="0">
                <a:solidFill>
                  <a:srgbClr val="FF0000"/>
                </a:solidFill>
              </a:rPr>
              <a:t>Dois-je conserver une copie physique du récépissé de vaccination d’une personne dans mes dossiers ou dois-je le vérifier une fois seulement?</a:t>
            </a:r>
          </a:p>
          <a:p>
            <a:pPr marL="342900" indent="-342900">
              <a:buFont typeface="+mj-lt"/>
              <a:buAutoNum type="arabicPeriod" startAt="17"/>
            </a:pPr>
            <a:r>
              <a:rPr lang="fr-CA" sz="1600" dirty="0">
                <a:solidFill>
                  <a:srgbClr val="FF0000"/>
                </a:solidFill>
              </a:rPr>
              <a:t>Y aura-t-il une vidéo éducative générale sur les vaccins et de l’information sur la COVID-19 à fournir aux centres?</a:t>
            </a:r>
          </a:p>
          <a:p>
            <a:pPr marL="342900" indent="-342900">
              <a:buFont typeface="+mj-lt"/>
              <a:buAutoNum type="arabicPeriod" startAt="17"/>
            </a:pPr>
            <a:r>
              <a:rPr lang="fr-CA" sz="1600" dirty="0">
                <a:solidFill>
                  <a:srgbClr val="FF0000"/>
                </a:solidFill>
              </a:rPr>
              <a:t>Que dois-je faire avec les entrepreneurs et les consultants qui ne travaillent pas pour notre organisme (par exemple, chauffeur d’autobus, personnel d’approvisionnement)?</a:t>
            </a:r>
          </a:p>
          <a:p>
            <a:pPr marL="342900" indent="-342900">
              <a:buFont typeface="+mj-lt"/>
              <a:buAutoNum type="arabicPeriod" startAt="17"/>
            </a:pPr>
            <a:r>
              <a:rPr lang="fr-CA" sz="1600" dirty="0">
                <a:solidFill>
                  <a:srgbClr val="FF0000"/>
                </a:solidFill>
              </a:rPr>
              <a:t>Si un membre du personnel enseignant suppléant qui n’est pas entièrement vacciné est le seul à pouvoir travailler en cas d’urgence pour répondre à l’exigence de ratio, que peut faire la garderie? Un test de dépistage antigénique rapide compte-t-il?</a:t>
            </a:r>
          </a:p>
          <a:p>
            <a:pPr marL="342900" indent="-342900">
              <a:buFont typeface="+mj-lt"/>
              <a:buAutoNum type="arabicPeriod" startAt="17"/>
            </a:pPr>
            <a:r>
              <a:rPr lang="fr-CA" sz="1600" dirty="0">
                <a:solidFill>
                  <a:srgbClr val="FF0000"/>
                </a:solidFill>
              </a:rPr>
              <a:t>Les organismes peuvent-ils inclure les parents et les tuteurs dans la Politique en matière de divulgation relative à la vaccination contre la COVID-19 du centre? Un organisme pourrait-il demander aux parents de montrer une preuve de leur statut vaccinal avant d’entrer dans les locaux? </a:t>
            </a:r>
          </a:p>
          <a:p>
            <a:pPr marL="342900" indent="-342900">
              <a:buFont typeface="+mj-lt"/>
              <a:buAutoNum type="arabicPeriod" startAt="17"/>
            </a:pPr>
            <a:r>
              <a:rPr lang="fr-CA" sz="1600" dirty="0">
                <a:solidFill>
                  <a:srgbClr val="FF0000"/>
                </a:solidFill>
              </a:rPr>
              <a:t>Puis-je refuser l’accès à un parent qui n’est pas vacciné?</a:t>
            </a:r>
          </a:p>
          <a:p>
            <a:endParaRPr lang="en-US"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18</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91587"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482165"/>
            <a:ext cx="8456735" cy="323852"/>
          </a:xfrm>
        </p:spPr>
        <p:txBody>
          <a:bodyPr/>
          <a:lstStyle/>
          <a:p>
            <a:r>
              <a:rPr lang="fr-CA"/>
              <a:t>Exigences et Politique en matière de divulgation relative à la vaccination contre la COVID-19</a:t>
            </a:r>
          </a:p>
        </p:txBody>
      </p:sp>
    </p:spTree>
    <p:extLst>
      <p:ext uri="{BB962C8B-B14F-4D97-AF65-F5344CB8AC3E}">
        <p14:creationId xmlns:p14="http://schemas.microsoft.com/office/powerpoint/2010/main" val="160514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 (suite)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a:normAutofit lnSpcReduction="10000"/>
          </a:bodyPr>
          <a:lstStyle/>
          <a:p>
            <a:pPr marL="342900" indent="-342900">
              <a:buFont typeface="+mj-lt"/>
              <a:buAutoNum type="arabicPeriod" startAt="25"/>
            </a:pPr>
            <a:r>
              <a:rPr lang="fr-CA">
                <a:solidFill>
                  <a:srgbClr val="FF0000"/>
                </a:solidFill>
              </a:rPr>
              <a:t>Si le parent n’est pas entièrement vacciné, pourrait-il utiliser un test de dépistage antigénique rapide?</a:t>
            </a:r>
          </a:p>
          <a:p>
            <a:pPr marL="342900" indent="-342900">
              <a:buFont typeface="+mj-lt"/>
              <a:buAutoNum type="arabicPeriod" startAt="25"/>
            </a:pPr>
            <a:r>
              <a:rPr lang="fr-CA">
                <a:solidFill>
                  <a:srgbClr val="FF0000"/>
                </a:solidFill>
              </a:rPr>
              <a:t>Les visiteurs doivent-ils divulguer leur statut vaccinal? Et devrais-je les inclure dans mon rapport?</a:t>
            </a:r>
          </a:p>
          <a:p>
            <a:pPr marL="342900" indent="-342900">
              <a:buFont typeface="+mj-lt"/>
              <a:buAutoNum type="arabicPeriod" startAt="25"/>
            </a:pPr>
            <a:r>
              <a:rPr lang="fr-CA">
                <a:solidFill>
                  <a:srgbClr val="FF0000"/>
                </a:solidFill>
              </a:rPr>
              <a:t>Les parents sont au courant de la Politique en matière de divulgation relative à la vaccination contre la COVID-19 du centre et souhaitent connaître le statut vaccinal du personnel. Est-ce quelque chose que nous pouvons communiquer?</a:t>
            </a:r>
          </a:p>
          <a:p>
            <a:pPr marL="342900" indent="-342900">
              <a:buFont typeface="+mj-lt"/>
              <a:buAutoNum type="arabicPeriod" startAt="25"/>
            </a:pPr>
            <a:r>
              <a:rPr lang="fr-CA">
                <a:solidFill>
                  <a:srgbClr val="FF0000"/>
                </a:solidFill>
              </a:rPr>
              <a:t>Pouvez-vous nous donner quelques conseils pour les membres du personnel qui ne sont pas entièrement vaccinés et qui ont refusé de faire un test de dépistage deux fois par semaine?</a:t>
            </a:r>
          </a:p>
          <a:p>
            <a:pPr marL="342900" indent="-342900">
              <a:buFont typeface="+mj-lt"/>
              <a:buAutoNum type="arabicPeriod" startAt="25"/>
            </a:pPr>
            <a:r>
              <a:rPr lang="fr-CA">
                <a:solidFill>
                  <a:srgbClr val="FF0000"/>
                </a:solidFill>
              </a:rPr>
              <a:t>Puis-je refuser l’accès aux conseillers en programmes et aux agents de conformité à la réglementation du ministère s’ils refusent de divulguer leur statut vaccinal?</a:t>
            </a:r>
          </a:p>
          <a:p>
            <a:pPr marL="342900" indent="-342900">
              <a:buFont typeface="+mj-lt"/>
              <a:buAutoNum type="arabicPeriod" startAt="25"/>
            </a:pPr>
            <a:r>
              <a:rPr lang="fr-CA">
                <a:solidFill>
                  <a:srgbClr val="FF0000"/>
                </a:solidFill>
              </a:rPr>
              <a:t>Le ministère évaluera-t-il ma politique pour s’assurer qu’elle est conforme?</a:t>
            </a:r>
          </a:p>
          <a:p>
            <a:pPr marL="342900" indent="-342900">
              <a:buFont typeface="+mj-lt"/>
              <a:buAutoNum type="arabicPeriod" startAt="25"/>
            </a:pPr>
            <a:r>
              <a:rPr lang="fr-CA">
                <a:solidFill>
                  <a:srgbClr val="FF0000"/>
                </a:solidFill>
              </a:rPr>
              <a:t>Dois-je quand même faire rapport au ministère si mes données statistiques mensuelles n’ont pas changé?</a:t>
            </a:r>
          </a:p>
          <a:p>
            <a:pPr marL="342900" indent="-342900">
              <a:buFont typeface="+mj-lt"/>
              <a:buAutoNum type="arabicPeriod" startAt="25"/>
            </a:pPr>
            <a:r>
              <a:rPr lang="fr-CA">
                <a:solidFill>
                  <a:srgbClr val="FF0000"/>
                </a:solidFill>
              </a:rPr>
              <a:t>Nous sommes situés au même emplacement que l’école et avons un accord de partage des locaux avec celle-ci. Comment savoir si elle met en œuvre ses politiques et comment savoir si l’enseignant est entièrement vacciné?</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19</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99976"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482165"/>
            <a:ext cx="8456735" cy="323852"/>
          </a:xfrm>
        </p:spPr>
        <p:txBody>
          <a:bodyPr/>
          <a:lstStyle/>
          <a:p>
            <a:r>
              <a:rPr lang="fr-CA"/>
              <a:t>Exigences et Politique en matière de divulgation relative à la vaccination contre la COVID-19</a:t>
            </a:r>
          </a:p>
        </p:txBody>
      </p:sp>
    </p:spTree>
    <p:extLst>
      <p:ext uri="{BB962C8B-B14F-4D97-AF65-F5344CB8AC3E}">
        <p14:creationId xmlns:p14="http://schemas.microsoft.com/office/powerpoint/2010/main" val="266023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fr-CA"/>
              <a:t>Présentations</a:t>
            </a:r>
            <a:endParaRPr lang="en-US" dirty="0"/>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458400" y="1169582"/>
            <a:ext cx="11275200" cy="4765511"/>
          </a:xfrm>
        </p:spPr>
        <p:txBody>
          <a:bodyPr numCol="2">
            <a:noAutofit/>
          </a:bodyPr>
          <a:lstStyle/>
          <a:p>
            <a:pPr>
              <a:spcBef>
                <a:spcPts val="0"/>
              </a:spcBef>
              <a:spcAft>
                <a:spcPts val="600"/>
              </a:spcAft>
            </a:pPr>
            <a:r>
              <a:rPr lang="fr-CA" b="1"/>
              <a:t>Animateurs :</a:t>
            </a:r>
          </a:p>
          <a:p>
            <a:pPr marL="285750" indent="-285750">
              <a:spcBef>
                <a:spcPts val="0"/>
              </a:spcBef>
              <a:spcAft>
                <a:spcPts val="600"/>
              </a:spcAft>
              <a:buFont typeface="Arial" panose="020B0604020202020204" pitchFamily="34" charset="0"/>
              <a:buChar char="•"/>
            </a:pPr>
            <a:r>
              <a:rPr lang="fr-CA"/>
              <a:t>Phil Graham, sous-ministre adjoint, Division des politiques et de la planification stratégiques</a:t>
            </a:r>
          </a:p>
          <a:p>
            <a:pPr marL="285750" indent="-285750">
              <a:spcBef>
                <a:spcPts val="0"/>
              </a:spcBef>
              <a:spcAft>
                <a:spcPts val="600"/>
              </a:spcAft>
              <a:buFont typeface="Arial" panose="020B0604020202020204" pitchFamily="34" charset="0"/>
              <a:buChar char="•"/>
              <a:tabLst>
                <a:tab pos="5022850" algn="l"/>
              </a:tabLst>
            </a:pPr>
            <a:r>
              <a:rPr lang="fr-CA"/>
              <a:t>Boafoa Kwamena, directeur, Direction de l’assurance de la qualité et de la délivrance des permis des services de garde d’enfants</a:t>
            </a:r>
          </a:p>
          <a:p>
            <a:r>
              <a:rPr lang="fr-CA" b="1"/>
              <a:t>Division de la petite enfance et de la garde d’enfants : </a:t>
            </a:r>
          </a:p>
          <a:p>
            <a:pPr marL="450850" indent="-285750">
              <a:spcBef>
                <a:spcPts val="0"/>
              </a:spcBef>
              <a:spcAft>
                <a:spcPts val="600"/>
              </a:spcAft>
              <a:buFont typeface="Arial" panose="020B0604020202020204" pitchFamily="34" charset="0"/>
              <a:buChar char="•"/>
            </a:pPr>
            <a:r>
              <a:rPr lang="fr-CA"/>
              <a:t>Holly Moran, sous-ministre adjointe, Division de la petite enfance et de la garde d’enfants</a:t>
            </a:r>
          </a:p>
          <a:p>
            <a:pPr marL="450850" indent="-285750">
              <a:spcBef>
                <a:spcPts val="0"/>
              </a:spcBef>
              <a:spcAft>
                <a:spcPts val="600"/>
              </a:spcAft>
              <a:buFont typeface="Arial" panose="020B0604020202020204" pitchFamily="34" charset="0"/>
              <a:buChar char="•"/>
            </a:pPr>
            <a:r>
              <a:rPr lang="fr-CA"/>
              <a:t>Maureen Ennis, directrice, Direction de l’intégration des programmes et des services</a:t>
            </a:r>
          </a:p>
          <a:p>
            <a:pPr marL="450850" indent="-285750">
              <a:spcBef>
                <a:spcPts val="0"/>
              </a:spcBef>
              <a:spcAft>
                <a:spcPts val="600"/>
              </a:spcAft>
              <a:buFont typeface="Arial" panose="020B0604020202020204" pitchFamily="34" charset="0"/>
              <a:buChar char="•"/>
            </a:pPr>
            <a:r>
              <a:rPr lang="fr-CA"/>
              <a:t>Becky Doyle, directrice, Direction de la responsabilité financière et de l’analyse des données</a:t>
            </a:r>
          </a:p>
          <a:p>
            <a:pPr>
              <a:spcAft>
                <a:spcPts val="600"/>
              </a:spcAft>
            </a:pPr>
            <a:endParaRPr lang="en-US" dirty="0"/>
          </a:p>
          <a:p>
            <a:pPr>
              <a:spcAft>
                <a:spcPts val="600"/>
              </a:spcAft>
            </a:pPr>
            <a:endParaRPr lang="en-US" dirty="0"/>
          </a:p>
          <a:p>
            <a:pPr marL="450850" indent="-285750">
              <a:spcAft>
                <a:spcPts val="600"/>
              </a:spcAft>
            </a:pPr>
            <a:r>
              <a:rPr lang="fr-CA" b="1"/>
              <a:t>Invités :</a:t>
            </a:r>
          </a:p>
          <a:p>
            <a:pPr marL="450850" indent="-285750">
              <a:spcBef>
                <a:spcPts val="0"/>
              </a:spcBef>
              <a:spcAft>
                <a:spcPts val="600"/>
              </a:spcAft>
              <a:buFont typeface="Arial" panose="020B0604020202020204" pitchFamily="34" charset="0"/>
              <a:buChar char="•"/>
            </a:pPr>
            <a:r>
              <a:rPr lang="en-US">
                <a:highlight>
                  <a:srgbClr val="FFFF00"/>
                </a:highlight>
              </a:rPr>
              <a:t>Dr</a:t>
            </a:r>
            <a:r>
              <a:rPr lang="en-US" dirty="0">
                <a:highlight>
                  <a:srgbClr val="FFFF00"/>
                </a:highlight>
              </a:rPr>
              <a:t>. Wajid Ahmed,  Associate Chief Medical Officer of Health</a:t>
            </a:r>
          </a:p>
          <a:p>
            <a:pPr marL="450850" indent="-285750">
              <a:spcBef>
                <a:spcPts val="0"/>
              </a:spcBef>
              <a:spcAft>
                <a:spcPts val="600"/>
              </a:spcAft>
              <a:buFont typeface="Arial" panose="020B0604020202020204" pitchFamily="34" charset="0"/>
              <a:buChar char="•"/>
            </a:pPr>
            <a:r>
              <a:rPr lang="en-US" dirty="0">
                <a:highlight>
                  <a:srgbClr val="FFFF00"/>
                </a:highlight>
              </a:rPr>
              <a:t>Nomi Caplan-</a:t>
            </a:r>
            <a:r>
              <a:rPr lang="en-US" dirty="0" err="1">
                <a:highlight>
                  <a:srgbClr val="FFFF00"/>
                </a:highlight>
              </a:rPr>
              <a:t>Guzzwell</a:t>
            </a:r>
            <a:r>
              <a:rPr lang="en-US" dirty="0">
                <a:highlight>
                  <a:srgbClr val="FFFF00"/>
                </a:highlight>
              </a:rPr>
              <a:t> and Adam </a:t>
            </a:r>
            <a:r>
              <a:rPr lang="en-US" dirty="0" err="1">
                <a:highlight>
                  <a:srgbClr val="FFFF00"/>
                </a:highlight>
              </a:rPr>
              <a:t>Ladak</a:t>
            </a:r>
            <a:r>
              <a:rPr lang="en-US" dirty="0">
                <a:highlight>
                  <a:srgbClr val="FFFF00"/>
                </a:highlight>
              </a:rPr>
              <a:t>, Office of the Chief Medical Officer of Health at the Ministry of Health</a:t>
            </a:r>
          </a:p>
          <a:p>
            <a:pPr marL="450850" indent="-285750">
              <a:spcBef>
                <a:spcPts val="0"/>
              </a:spcBef>
              <a:spcAft>
                <a:spcPts val="600"/>
              </a:spcAft>
              <a:buFont typeface="Arial" panose="020B0604020202020204" pitchFamily="34" charset="0"/>
              <a:buChar char="•"/>
            </a:pPr>
            <a:r>
              <a:rPr lang="en-US" dirty="0">
                <a:highlight>
                  <a:srgbClr val="FFFF00"/>
                </a:highlight>
              </a:rPr>
              <a:t>Catherine Kenny (Pandemic Response and Public Health Division) and Heather Nichol (Ontario Health Teams Division) Ministry of Health</a:t>
            </a:r>
          </a:p>
          <a:p>
            <a:pPr marL="450850" indent="-285750">
              <a:spcBef>
                <a:spcPts val="0"/>
              </a:spcBef>
              <a:spcAft>
                <a:spcPts val="600"/>
              </a:spcAft>
              <a:buFont typeface="Arial" panose="020B0604020202020204" pitchFamily="34" charset="0"/>
              <a:buChar char="•"/>
            </a:pPr>
            <a:r>
              <a:rPr lang="en-US" dirty="0">
                <a:highlight>
                  <a:srgbClr val="FFFF00"/>
                </a:highlight>
              </a:rPr>
              <a:t>Jackie Korecki, Director, Supply Chain Ontario, Ministry of Government and Consumer Services  </a:t>
            </a:r>
          </a:p>
          <a:p>
            <a:pPr marL="450850" indent="-285750">
              <a:spcBef>
                <a:spcPts val="0"/>
              </a:spcBef>
              <a:spcAft>
                <a:spcPts val="600"/>
              </a:spcAft>
              <a:buFont typeface="Arial" panose="020B0604020202020204" pitchFamily="34" charset="0"/>
              <a:buChar char="•"/>
            </a:pPr>
            <a:r>
              <a:rPr lang="en-US" dirty="0">
                <a:highlight>
                  <a:srgbClr val="FFFF00"/>
                </a:highlight>
              </a:rPr>
              <a:t>Denyse Braid, Change </a:t>
            </a:r>
            <a:r>
              <a:rPr lang="en-US" dirty="0" err="1">
                <a:highlight>
                  <a:srgbClr val="FFFF00"/>
                </a:highlight>
              </a:rPr>
              <a:t>Mgmt</a:t>
            </a:r>
            <a:r>
              <a:rPr lang="en-US" dirty="0">
                <a:highlight>
                  <a:srgbClr val="FFFF00"/>
                </a:highlight>
              </a:rPr>
              <a:t> Lead, Supply Chain Ontario, Ministry of Government and Consumer Services</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a:t>
            </a:fld>
            <a:endParaRPr lang="en-US" dirty="0"/>
          </a:p>
        </p:txBody>
      </p:sp>
      <p:sp>
        <p:nvSpPr>
          <p:cNvPr id="9" name="Footer Placeholder 3">
            <a:extLst>
              <a:ext uri="{FF2B5EF4-FFF2-40B4-BE49-F238E27FC236}">
                <a16:creationId xmlns:a16="http://schemas.microsoft.com/office/drawing/2014/main" id="{C81D08EE-A3FB-46C3-A02C-D3A258D7F955}"/>
              </a:ext>
            </a:extLst>
          </p:cNvPr>
          <p:cNvSpPr>
            <a:spLocks noGrp="1"/>
          </p:cNvSpPr>
          <p:nvPr>
            <p:ph type="ftr" sz="quarter" idx="11"/>
          </p:nvPr>
        </p:nvSpPr>
        <p:spPr>
          <a:xfrm>
            <a:off x="2385646" y="6276603"/>
            <a:ext cx="2518163" cy="365125"/>
          </a:xfrm>
        </p:spPr>
        <p:txBody>
          <a:bodyPr/>
          <a:lstStyle>
            <a:lvl1pPr>
              <a:defRPr>
                <a:solidFill>
                  <a:schemeClr val="bg1"/>
                </a:solidFill>
              </a:defRPr>
            </a:lvl1pPr>
          </a:lstStyle>
          <a:p>
            <a:pPr algn="l"/>
            <a:r>
              <a:rPr lang="en-US">
                <a:solidFill>
                  <a:schemeClr val="tx1"/>
                </a:solidFill>
              </a:rPr>
              <a:t>Licensed Child Care Webinar</a:t>
            </a:r>
          </a:p>
        </p:txBody>
      </p:sp>
    </p:spTree>
    <p:extLst>
      <p:ext uri="{BB962C8B-B14F-4D97-AF65-F5344CB8AC3E}">
        <p14:creationId xmlns:p14="http://schemas.microsoft.com/office/powerpoint/2010/main" val="48734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fr-CA"/>
              <a:t>Dépistage antigénique rapide</a:t>
            </a:r>
          </a:p>
        </p:txBody>
      </p:sp>
    </p:spTree>
    <p:extLst>
      <p:ext uri="{BB962C8B-B14F-4D97-AF65-F5344CB8AC3E}">
        <p14:creationId xmlns:p14="http://schemas.microsoft.com/office/powerpoint/2010/main" val="409343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Dépistage antigénique rapide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a:normAutofit/>
          </a:bodyPr>
          <a:lstStyle/>
          <a:p>
            <a:r>
              <a:rPr lang="fr-CA"/>
              <a:t>Un approvisionnement de tests de dépistage antigénique rapide sera fourni sans frais aux titulaires de permis par diverses méthodes de distribution :</a:t>
            </a:r>
          </a:p>
          <a:p>
            <a:pPr marL="342900" indent="-342900">
              <a:buFont typeface="+mj-lt"/>
              <a:buAutoNum type="arabicPeriod"/>
            </a:pPr>
            <a:r>
              <a:rPr lang="fr-CA"/>
              <a:t>Livraison directe</a:t>
            </a:r>
          </a:p>
          <a:p>
            <a:pPr marL="342900" indent="-342900">
              <a:buFont typeface="+mj-lt"/>
              <a:buAutoNum type="arabicPeriod"/>
            </a:pPr>
            <a:r>
              <a:rPr lang="fr-CA"/>
              <a:t>Initiative de dépistage rapide de la COVID-19 d’une chambre de commerce;</a:t>
            </a:r>
          </a:p>
          <a:p>
            <a:pPr marL="342900" indent="-342900">
              <a:buFont typeface="+mj-lt"/>
              <a:buAutoNum type="arabicPeriod"/>
            </a:pPr>
            <a:r>
              <a:rPr lang="fr-CA"/>
              <a:t>Ramassage à une école.</a:t>
            </a:r>
          </a:p>
          <a:p>
            <a:endParaRPr lang="en-CA" dirty="0"/>
          </a:p>
          <a:p>
            <a:r>
              <a:rPr lang="fr-CA"/>
              <a:t>Si les stocks le permettent, les titulaires de permis sont invités à fournir aux personnes une boîte complète de trousses de tests (stocks de trois mois pour un dépistage individuel deux fois par semaine).</a:t>
            </a:r>
          </a:p>
          <a:p>
            <a:r>
              <a:rPr lang="fr-CA"/>
              <a:t>Dans certains cas, les titulaires de permis peuvent devoir diviser une boîte en préremplissant les tubes d’extraction avec un liquide tampon et en fournissant uniquement aux personnes un petit nombre de tubes d’extraction, accompagnés de cartouches de tests et d’écouvillons scellés.</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21</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817422"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40B8F0AB-585F-4BFE-BF2C-A6CAAE6EB2B7}"/>
              </a:ext>
            </a:extLst>
          </p:cNvPr>
          <p:cNvSpPr>
            <a:spLocks noGrp="1"/>
          </p:cNvSpPr>
          <p:nvPr>
            <p:ph type="body" idx="13"/>
          </p:nvPr>
        </p:nvSpPr>
        <p:spPr>
          <a:xfrm>
            <a:off x="463062" y="1482165"/>
            <a:ext cx="8456735" cy="323852"/>
          </a:xfrm>
        </p:spPr>
        <p:txBody>
          <a:bodyPr/>
          <a:lstStyle/>
          <a:p>
            <a:r>
              <a:rPr lang="fr-CA"/>
              <a:t>Accès aux tests de dépistage antigénique rapide</a:t>
            </a:r>
          </a:p>
        </p:txBody>
      </p:sp>
    </p:spTree>
    <p:extLst>
      <p:ext uri="{BB962C8B-B14F-4D97-AF65-F5344CB8AC3E}">
        <p14:creationId xmlns:p14="http://schemas.microsoft.com/office/powerpoint/2010/main" val="261860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Dépistage antigénique rapide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vert="horz" lIns="91440" tIns="45720" rIns="91440" bIns="45720" rtlCol="0" anchor="t">
            <a:noAutofit/>
          </a:bodyPr>
          <a:lstStyle/>
          <a:p>
            <a:r>
              <a:rPr lang="fr-CA"/>
              <a:t>Les personnes devraient effectuer les tests </a:t>
            </a:r>
            <a:r>
              <a:rPr lang="fr-CA" b="1"/>
              <a:t>à la maison</a:t>
            </a:r>
            <a:r>
              <a:rPr lang="fr-CA"/>
              <a:t>, avant de se rendre au travail ou d’accepter des enfants dans les locaux de garde d’enfants en milieu familial.</a:t>
            </a:r>
          </a:p>
          <a:p>
            <a:r>
              <a:rPr lang="fr-CA"/>
              <a:t>Une fois qu’une personne a reçu un résultat de test négatif, elle doit donner le résultat au titulaire de permis. </a:t>
            </a:r>
          </a:p>
          <a:p>
            <a:r>
              <a:rPr lang="fr-CA"/>
              <a:t>L’application standard du Creative Destruction Lab Rapid Screening Consortium (CDL RSC) (Thrive Health) est à la disposition de tous les titulaires de permis pour faciliter la validation des tests de dépistage. Les titulaires de permis peuvent toutefois choisir de mettre en œuvre un processus de vérification différent.</a:t>
            </a:r>
          </a:p>
          <a:p>
            <a:pPr marL="285750" indent="-285750">
              <a:buFont typeface="Arial" panose="020B0604020202020204" pitchFamily="34" charset="0"/>
              <a:buChar char="•"/>
            </a:pPr>
            <a:r>
              <a:rPr lang="fr-CA" sz="1600"/>
              <a:t>Si une autre méthode de vérification des tests est mise en œuvre, il est important de tenir compte de l’efficacité du processus (tant pour le titulaire de permis que pour les personnes), de la confidentialité des renseignements et de la capacité de faire le suivi et de tenir des registres à des fins de déclaration et de conformité.</a:t>
            </a:r>
          </a:p>
          <a:p>
            <a:r>
              <a:rPr lang="fr-CA"/>
              <a:t>Diverses ressources sont offertes pour appuyer l’utilisation des tests de dépistage antigénique rapide, y compris des directives sur la préparation des tests et une vidéo expliquant comment procéder à l’autoprélèvement et au test à domicile (voir la dernière diapositive de la présentation pour les liens).</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22</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41253"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40B8F0AB-585F-4BFE-BF2C-A6CAAE6EB2B7}"/>
              </a:ext>
            </a:extLst>
          </p:cNvPr>
          <p:cNvSpPr>
            <a:spLocks noGrp="1"/>
          </p:cNvSpPr>
          <p:nvPr>
            <p:ph type="body" idx="13"/>
          </p:nvPr>
        </p:nvSpPr>
        <p:spPr>
          <a:xfrm>
            <a:off x="463062" y="1482165"/>
            <a:ext cx="8456735" cy="323852"/>
          </a:xfrm>
        </p:spPr>
        <p:txBody>
          <a:bodyPr/>
          <a:lstStyle/>
          <a:p>
            <a:r>
              <a:rPr lang="fr-CA"/>
              <a:t>Utilisation des tests de dépistage antigénique rapide</a:t>
            </a:r>
          </a:p>
        </p:txBody>
      </p:sp>
    </p:spTree>
    <p:extLst>
      <p:ext uri="{BB962C8B-B14F-4D97-AF65-F5344CB8AC3E}">
        <p14:creationId xmlns:p14="http://schemas.microsoft.com/office/powerpoint/2010/main" val="173281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Dépistage antigénique rapide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vert="horz" lIns="91440" tIns="45720" rIns="91440" bIns="45720" rtlCol="0" anchor="t">
            <a:noAutofit/>
          </a:bodyPr>
          <a:lstStyle/>
          <a:p>
            <a:r>
              <a:rPr lang="fr-CA"/>
              <a:t>Tous les organismes qui reçoivent des tests gratuits de dépistage antigénique doivent transmettre des données hebdomadaires au ministère de la Santé.</a:t>
            </a:r>
          </a:p>
          <a:p>
            <a:r>
              <a:rPr lang="fr-CA"/>
              <a:t>Les méthodes de déclaration varient selon le mode de distribution :</a:t>
            </a:r>
          </a:p>
          <a:p>
            <a:pPr marL="342900" indent="-342900">
              <a:buFont typeface="+mj-lt"/>
              <a:buAutoNum type="arabicPeriod"/>
            </a:pPr>
            <a:r>
              <a:rPr lang="fr-CA"/>
              <a:t>Les organismes qui accèdent aux tests par l’entremise d’une chambre de commerce sont tenus de déclarer l’utilisation des tests à la chambre de leur région, qui soumettra ensuite les données hebdomadaires au ministère de la Santé.</a:t>
            </a:r>
          </a:p>
          <a:p>
            <a:pPr marL="342900" indent="-342900">
              <a:buFont typeface="+mj-lt"/>
              <a:buAutoNum type="arabicPeriod"/>
            </a:pPr>
            <a:r>
              <a:rPr lang="fr-CA"/>
              <a:t>Les organismes qui accèdent aux tests au moyen d’un ramassage à une école ou par livraison directe du ministère de l’Éducation peuvent présenter leurs rapports de deux façons :</a:t>
            </a:r>
          </a:p>
          <a:p>
            <a:pPr marL="1028700" lvl="1" indent="-342900">
              <a:buFont typeface="+mj-lt"/>
              <a:buAutoNum type="alphaLcParenR"/>
            </a:pPr>
            <a:r>
              <a:rPr lang="fr-CA"/>
              <a:t>Au ministère de la Santé directement par le Service de collecte des données sur la santé (SCDS);</a:t>
            </a:r>
          </a:p>
          <a:p>
            <a:pPr marL="1028700" lvl="1" indent="-342900">
              <a:buFont typeface="+mj-lt"/>
              <a:buAutoNum type="alphaLcParenR"/>
            </a:pPr>
            <a:r>
              <a:rPr lang="fr-CA"/>
              <a:t>Au moyen de l’application standard du Creative Destruction Lab Rapid Screening Consortium (CDL RSC) (Thrive Health).</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23</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83198"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40B8F0AB-585F-4BFE-BF2C-A6CAAE6EB2B7}"/>
              </a:ext>
            </a:extLst>
          </p:cNvPr>
          <p:cNvSpPr>
            <a:spLocks noGrp="1"/>
          </p:cNvSpPr>
          <p:nvPr>
            <p:ph type="body" idx="13"/>
          </p:nvPr>
        </p:nvSpPr>
        <p:spPr>
          <a:xfrm>
            <a:off x="463062" y="1482165"/>
            <a:ext cx="8456735" cy="323852"/>
          </a:xfrm>
        </p:spPr>
        <p:txBody>
          <a:bodyPr/>
          <a:lstStyle/>
          <a:p>
            <a:r>
              <a:rPr lang="fr-CA"/>
              <a:t>Rapports sur les tests de dépistage antigénique rapide</a:t>
            </a:r>
          </a:p>
        </p:txBody>
      </p:sp>
    </p:spTree>
    <p:extLst>
      <p:ext uri="{BB962C8B-B14F-4D97-AF65-F5344CB8AC3E}">
        <p14:creationId xmlns:p14="http://schemas.microsoft.com/office/powerpoint/2010/main" val="361928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Dépistage antigénique rapide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vert="horz" lIns="91440" tIns="45720" rIns="91440" bIns="45720" rtlCol="0" anchor="t">
            <a:noAutofit/>
          </a:bodyPr>
          <a:lstStyle/>
          <a:p>
            <a:r>
              <a:rPr lang="fr-CA"/>
              <a:t>Les données agrégées et anonymisées suivantes doivent être déclarées :</a:t>
            </a:r>
          </a:p>
          <a:p>
            <a:pPr marL="342900" indent="-342900">
              <a:buFont typeface="+mj-lt"/>
              <a:buAutoNum type="arabicPeriod"/>
            </a:pPr>
            <a:r>
              <a:rPr lang="fr-CA"/>
              <a:t>Type de test de dépistage rapide utilisé; </a:t>
            </a:r>
          </a:p>
          <a:p>
            <a:pPr marL="342900" indent="-342900">
              <a:buFont typeface="+mj-lt"/>
              <a:buAutoNum type="arabicPeriod"/>
            </a:pPr>
            <a:r>
              <a:rPr lang="fr-CA"/>
              <a:t>Nombre de tests de dépistage rapide antigénique utilisés; </a:t>
            </a:r>
          </a:p>
          <a:p>
            <a:pPr marL="342900" indent="-342900">
              <a:buFont typeface="+mj-lt"/>
              <a:buAutoNum type="arabicPeriod"/>
            </a:pPr>
            <a:r>
              <a:rPr lang="fr-CA"/>
              <a:t>Nombre de résultats de tests de dépistage rapide antigénique non valides; </a:t>
            </a:r>
          </a:p>
          <a:p>
            <a:pPr marL="342900" indent="-342900">
              <a:buFont typeface="+mj-lt"/>
              <a:buAutoNum type="arabicPeriod"/>
            </a:pPr>
            <a:r>
              <a:rPr lang="fr-CA"/>
              <a:t>Nombre de personnes ayant obtenu un résultat positif à un test de dépistage rapide antigénique; </a:t>
            </a:r>
          </a:p>
          <a:p>
            <a:pPr marL="342900" indent="-342900">
              <a:buFont typeface="+mj-lt"/>
              <a:buAutoNum type="arabicPeriod"/>
            </a:pPr>
            <a:r>
              <a:rPr lang="fr-CA"/>
              <a:t>Nombre de personnes ayant obtenu un résultat négatif à un test de dépistage rapide antigénique.</a:t>
            </a:r>
          </a:p>
          <a:p>
            <a:endParaRPr lang="en-CA" dirty="0">
              <a:cs typeface="Calibri"/>
            </a:endParaRP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24</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758699"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40B8F0AB-585F-4BFE-BF2C-A6CAAE6EB2B7}"/>
              </a:ext>
            </a:extLst>
          </p:cNvPr>
          <p:cNvSpPr>
            <a:spLocks noGrp="1"/>
          </p:cNvSpPr>
          <p:nvPr>
            <p:ph type="body" idx="13"/>
          </p:nvPr>
        </p:nvSpPr>
        <p:spPr>
          <a:xfrm>
            <a:off x="463062" y="1482165"/>
            <a:ext cx="8456735" cy="323852"/>
          </a:xfrm>
        </p:spPr>
        <p:txBody>
          <a:bodyPr/>
          <a:lstStyle/>
          <a:p>
            <a:r>
              <a:rPr lang="fr-CA"/>
              <a:t>Rapports sur les tests de dépistage antigénique rapide (suite)</a:t>
            </a:r>
          </a:p>
        </p:txBody>
      </p:sp>
    </p:spTree>
    <p:extLst>
      <p:ext uri="{BB962C8B-B14F-4D97-AF65-F5344CB8AC3E}">
        <p14:creationId xmlns:p14="http://schemas.microsoft.com/office/powerpoint/2010/main" val="400194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Dépistage antigénique rapide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3905475"/>
          </a:xfrm>
        </p:spPr>
        <p:txBody>
          <a:bodyPr>
            <a:noAutofit/>
          </a:bodyPr>
          <a:lstStyle/>
          <a:p>
            <a:r>
              <a:rPr lang="fr-CA"/>
              <a:t>Le dépistage antigénique rapide de la COVID-19 sera offert pour les enfants asymptomatiques non vaccinés dans les services de garde agréés, par l’entremise des bureaux de santé publique participants, là où le risque de transmission est élevé.</a:t>
            </a:r>
          </a:p>
          <a:p>
            <a:r>
              <a:rPr lang="fr-CA"/>
              <a:t>Les bureaux de santé publique locaux surveilleront les taux de transmission et de vaccination de la COVID-19 afin de déterminer si le dépistage antigénique rapide doit être mis en place dans certaines parties de leur région et à quel moment, le cas échéant.</a:t>
            </a:r>
          </a:p>
          <a:p>
            <a:r>
              <a:rPr lang="fr-CA"/>
              <a:t>Lorsque le bureau de santé publique local désigne des écoles ou des centres de garde d’enfants qui pourraient tirer profit de ce dépistage, des tests de dépistage antigénique rapide seront mis à la disposition de ces établissements et les parents pourront décider de faire participer leur enfant ou non à cette initiative.</a:t>
            </a:r>
          </a:p>
          <a:p>
            <a:r>
              <a:rPr lang="fr-CA"/>
              <a:t>Les enfants qui reçoivent un résultat positif devront effectuer un test PCR de confirmation en laboratoire dans un centre d’évaluation local ou un centre de collecte d’échantillons et se mettre en isolement jusqu’à l’obtention du résultat de ce test. </a:t>
            </a:r>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25</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809033"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40B8F0AB-585F-4BFE-BF2C-A6CAAE6EB2B7}"/>
              </a:ext>
            </a:extLst>
          </p:cNvPr>
          <p:cNvSpPr>
            <a:spLocks noGrp="1"/>
          </p:cNvSpPr>
          <p:nvPr>
            <p:ph type="body" idx="13"/>
          </p:nvPr>
        </p:nvSpPr>
        <p:spPr>
          <a:xfrm>
            <a:off x="463062" y="1482165"/>
            <a:ext cx="8456735" cy="323852"/>
          </a:xfrm>
        </p:spPr>
        <p:txBody>
          <a:bodyPr/>
          <a:lstStyle/>
          <a:p>
            <a:r>
              <a:rPr lang="fr-CA"/>
              <a:t>Accès aux tests de dépistage antigénique rapide pour les enfants</a:t>
            </a:r>
          </a:p>
        </p:txBody>
      </p:sp>
    </p:spTree>
    <p:extLst>
      <p:ext uri="{BB962C8B-B14F-4D97-AF65-F5344CB8AC3E}">
        <p14:creationId xmlns:p14="http://schemas.microsoft.com/office/powerpoint/2010/main" val="300611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fr-CA"/>
              <a:t>Questions</a:t>
            </a:r>
          </a:p>
        </p:txBody>
      </p:sp>
    </p:spTree>
    <p:extLst>
      <p:ext uri="{BB962C8B-B14F-4D97-AF65-F5344CB8AC3E}">
        <p14:creationId xmlns:p14="http://schemas.microsoft.com/office/powerpoint/2010/main" val="3178589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4132884"/>
          </a:xfrm>
        </p:spPr>
        <p:txBody>
          <a:bodyPr>
            <a:normAutofit fontScale="92500" lnSpcReduction="20000"/>
          </a:bodyPr>
          <a:lstStyle/>
          <a:p>
            <a:pPr marL="342900" indent="-342900">
              <a:buFont typeface="+mj-lt"/>
              <a:buAutoNum type="arabicPeriod" startAt="33"/>
            </a:pPr>
            <a:r>
              <a:rPr lang="fr-CA" sz="1700" dirty="0">
                <a:solidFill>
                  <a:srgbClr val="FF0000"/>
                </a:solidFill>
              </a:rPr>
              <a:t>J’ai eu du mal à obtenir mes tests de dépistage antigénique rapide. Pourquoi les tests de dépistage antigénique rapide ne peuvent-ils pas m’être expédiés directement avec ma commande mensuelle d’EPI?</a:t>
            </a:r>
          </a:p>
          <a:p>
            <a:pPr marL="342900" indent="-342900">
              <a:buFont typeface="+mj-lt"/>
              <a:buAutoNum type="arabicPeriod" startAt="33"/>
            </a:pPr>
            <a:r>
              <a:rPr lang="fr-CA" sz="1700" dirty="0">
                <a:solidFill>
                  <a:srgbClr val="FF0000"/>
                </a:solidFill>
              </a:rPr>
              <a:t>Je n’ai pas assez de tests! Comment puis-je m’assurer d’avoir des stocks suffisants? Puis-je diviser les trousses? De quelle façon? Est-ce que je peux en commander plus si nous en manquons?</a:t>
            </a:r>
          </a:p>
          <a:p>
            <a:pPr marL="342900" indent="-342900">
              <a:buFont typeface="+mj-lt"/>
              <a:buAutoNum type="arabicPeriod" startAt="33"/>
            </a:pPr>
            <a:r>
              <a:rPr lang="fr-CA" sz="1700" dirty="0">
                <a:solidFill>
                  <a:srgbClr val="FF0000"/>
                </a:solidFill>
              </a:rPr>
              <a:t>Pourrions-nous commander des tests de dépistage antigénique rapide pour le personnel entièrement vacciné?</a:t>
            </a:r>
          </a:p>
          <a:p>
            <a:pPr marL="342900" indent="-342900">
              <a:buFont typeface="+mj-lt"/>
              <a:buAutoNum type="arabicPeriod" startAt="33"/>
            </a:pPr>
            <a:r>
              <a:rPr lang="fr-CA" sz="1700" dirty="0">
                <a:solidFill>
                  <a:srgbClr val="FF0000"/>
                </a:solidFill>
              </a:rPr>
              <a:t>Les tests doivent-ils être conservés à une température particulière?</a:t>
            </a:r>
          </a:p>
          <a:p>
            <a:pPr marL="342900" indent="-342900">
              <a:buFont typeface="+mj-lt"/>
              <a:buAutoNum type="arabicPeriod" startAt="33"/>
            </a:pPr>
            <a:r>
              <a:rPr lang="fr-CA" sz="1700" dirty="0">
                <a:solidFill>
                  <a:srgbClr val="FF0000"/>
                </a:solidFill>
              </a:rPr>
              <a:t>Pendant combien de temps dois-je conserver les résultats des tests de dépistage dans mes dossiers?</a:t>
            </a:r>
          </a:p>
          <a:p>
            <a:pPr marL="342900" indent="-342900">
              <a:buFont typeface="+mj-lt"/>
              <a:buAutoNum type="arabicPeriod" startAt="33"/>
            </a:pPr>
            <a:r>
              <a:rPr lang="fr-CA" sz="1700" dirty="0">
                <a:solidFill>
                  <a:srgbClr val="FF0000"/>
                </a:solidFill>
              </a:rPr>
              <a:t>Quelles sont les pratiques exemplaires à adopter pour s’assurer que le personnel effectue le test correctement et à la bonne fréquence?</a:t>
            </a:r>
          </a:p>
          <a:p>
            <a:pPr marL="342900" indent="-342900">
              <a:buFont typeface="+mj-lt"/>
              <a:buAutoNum type="arabicPeriod" startAt="33"/>
            </a:pPr>
            <a:r>
              <a:rPr lang="fr-CA" sz="1700" dirty="0">
                <a:solidFill>
                  <a:srgbClr val="FF0000"/>
                </a:solidFill>
              </a:rPr>
              <a:t>Après qu’une personne non vaccinée ayant reçu un résultat de test positif (confirmé par test PCR) a terminé son isolement et qu’elle ne présente aucun symptôme, peut-elle utiliser un test de dépistage antigénique rapide dès qu’elle est en mesure de retourner au travail?</a:t>
            </a:r>
          </a:p>
          <a:p>
            <a:pPr marL="342900" indent="-342900">
              <a:buFont typeface="+mj-lt"/>
              <a:buAutoNum type="arabicPeriod" startAt="33"/>
            </a:pPr>
            <a:r>
              <a:rPr lang="fr-CA" sz="1700" dirty="0">
                <a:solidFill>
                  <a:srgbClr val="FF0000"/>
                </a:solidFill>
              </a:rPr>
              <a:t>Pouvez-vous expliquer la directive relative à l’obtention d’un résultat positif d’un test de dépistage antigénique rapide et la période d’attente de 90 jours?</a:t>
            </a:r>
          </a:p>
          <a:p>
            <a:pPr marL="342900" indent="-342900">
              <a:buFont typeface="+mj-lt"/>
              <a:buAutoNum type="arabicPeriod" startAt="33"/>
            </a:pPr>
            <a:r>
              <a:rPr lang="fr-CA" sz="1700" dirty="0">
                <a:solidFill>
                  <a:srgbClr val="FF0000"/>
                </a:solidFill>
              </a:rPr>
              <a:t>Si un employé a reçu un vaccin, et n’est donc pas considéré comme étant entièrement vacciné, et qu’il a pris rendez-vous pour la deuxième dose du vaccin, doit-il entretemps suivre un cours de formation et effectuer un test de dépistage antigénique rapide deux fois par semaine? </a:t>
            </a:r>
          </a:p>
          <a:p>
            <a:pPr marL="342900" indent="-342900">
              <a:buFont typeface="+mj-lt"/>
              <a:buAutoNum type="arabicPeriod" startAt="33"/>
            </a:pPr>
            <a:endParaRPr lang="en-CA" dirty="0">
              <a:solidFill>
                <a:srgbClr val="FF0000"/>
              </a:solidFill>
            </a:endParaRPr>
          </a:p>
          <a:p>
            <a:endParaRPr lang="en-CA" dirty="0">
              <a:solidFill>
                <a:srgbClr val="FF0000"/>
              </a:solidFill>
            </a:endParaRPr>
          </a:p>
          <a:p>
            <a:pPr marL="342900" indent="-342900">
              <a:buFont typeface="+mj-lt"/>
              <a:buAutoNum type="arabicPeriod"/>
            </a:pPr>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27</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708365"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482165"/>
            <a:ext cx="8456735" cy="323852"/>
          </a:xfrm>
        </p:spPr>
        <p:txBody>
          <a:bodyPr/>
          <a:lstStyle/>
          <a:p>
            <a:r>
              <a:rPr lang="fr-CA"/>
              <a:t>Dépistage antigénique rapide</a:t>
            </a:r>
          </a:p>
        </p:txBody>
      </p:sp>
    </p:spTree>
    <p:extLst>
      <p:ext uri="{BB962C8B-B14F-4D97-AF65-F5344CB8AC3E}">
        <p14:creationId xmlns:p14="http://schemas.microsoft.com/office/powerpoint/2010/main" val="1854622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 (suite)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4132884"/>
          </a:xfrm>
        </p:spPr>
        <p:txBody>
          <a:bodyPr>
            <a:normAutofit lnSpcReduction="10000"/>
          </a:bodyPr>
          <a:lstStyle/>
          <a:p>
            <a:pPr marL="342900" indent="-342900">
              <a:buFont typeface="+mj-lt"/>
              <a:buAutoNum type="arabicPeriod" startAt="42"/>
            </a:pPr>
            <a:r>
              <a:rPr lang="fr-CA">
                <a:solidFill>
                  <a:srgbClr val="FF0000"/>
                </a:solidFill>
              </a:rPr>
              <a:t>Un membre du personnel à temps partiel non vacciné qui travaille le mercredi et le vendredi uniquement doit-il quand même faire l’objet d’un test de dépistage deux fois par semaine?</a:t>
            </a:r>
          </a:p>
          <a:p>
            <a:pPr marL="342900" indent="-342900">
              <a:buFont typeface="+mj-lt"/>
              <a:buAutoNum type="arabicPeriod" startAt="42"/>
            </a:pPr>
            <a:r>
              <a:rPr lang="fr-CA">
                <a:solidFill>
                  <a:srgbClr val="FF0000"/>
                </a:solidFill>
              </a:rPr>
              <a:t>J’ai un membre du personnel non vacciné qui utilise ses propres tests (deux fois par semaine). Dois-je quand même signaler les résultats chaque semaine?</a:t>
            </a:r>
          </a:p>
          <a:p>
            <a:pPr marL="342900" indent="-342900">
              <a:buFont typeface="+mj-lt"/>
              <a:buAutoNum type="arabicPeriod" startAt="42"/>
            </a:pPr>
            <a:r>
              <a:rPr lang="fr-CA">
                <a:solidFill>
                  <a:srgbClr val="FF0000"/>
                </a:solidFill>
              </a:rPr>
              <a:t>Quelle est l’exigence relative au dépistage antigénique pour les membres du personnel occasionnels (ne provenant pas d’une agence) qui n’ont pas de quart de travail prévu, mais qui peuvent être appelés dans un court délai?  </a:t>
            </a:r>
          </a:p>
          <a:p>
            <a:pPr marL="342900" indent="-342900">
              <a:buFont typeface="+mj-lt"/>
              <a:buAutoNum type="arabicPeriod" startAt="42"/>
            </a:pPr>
            <a:r>
              <a:rPr lang="fr-CA">
                <a:solidFill>
                  <a:srgbClr val="FF0000"/>
                </a:solidFill>
              </a:rPr>
              <a:t>Mon centre ne compte plus de personnes non vaccinées. Dois-je quand même conserver un stock de secours?</a:t>
            </a:r>
          </a:p>
          <a:p>
            <a:pPr marL="342900" indent="-342900">
              <a:buFont typeface="+mj-lt"/>
              <a:buAutoNum type="arabicPeriod" startAt="42"/>
            </a:pPr>
            <a:r>
              <a:rPr lang="fr-CA">
                <a:solidFill>
                  <a:srgbClr val="FF0000"/>
                </a:solidFill>
              </a:rPr>
              <a:t>Que doivent faire les titulaires de permis qui n’ont plus besoin de tests de dépistage antigénique rapide avec le reste de leurs tests?</a:t>
            </a:r>
          </a:p>
          <a:p>
            <a:pPr marL="342900" indent="-342900">
              <a:buFont typeface="+mj-lt"/>
              <a:buAutoNum type="arabicPeriod" startAt="42"/>
            </a:pPr>
            <a:r>
              <a:rPr lang="fr-CA">
                <a:solidFill>
                  <a:srgbClr val="FF0000"/>
                </a:solidFill>
              </a:rPr>
              <a:t>Le personnel vacciné a-t-il besoin d’un test de dépistage antigénique rapide s’il présente des symptômes?</a:t>
            </a:r>
          </a:p>
          <a:p>
            <a:pPr marL="342900" indent="-342900">
              <a:buFont typeface="+mj-lt"/>
              <a:buAutoNum type="arabicPeriod" startAt="42"/>
            </a:pPr>
            <a:r>
              <a:rPr lang="fr-CA">
                <a:solidFill>
                  <a:srgbClr val="FF0000"/>
                </a:solidFill>
              </a:rPr>
              <a:t>Quand le test de dépistage antigénique rapide sera-t-il accessible pour les enfants?</a:t>
            </a:r>
          </a:p>
          <a:p>
            <a:pPr marL="342900" indent="-342900">
              <a:buFont typeface="+mj-lt"/>
              <a:buAutoNum type="arabicPeriod" startAt="42"/>
            </a:pPr>
            <a:r>
              <a:rPr lang="fr-CA">
                <a:solidFill>
                  <a:srgbClr val="FF0000"/>
                </a:solidFill>
              </a:rPr>
              <a:t>Que devons-nous faire avec les trousses de tests une fois qu’elles ont été utilisées? Qu’en est-il des trousses de tests non ouvertes et périmées?</a:t>
            </a:r>
          </a:p>
          <a:p>
            <a:endParaRPr lang="en-CA" dirty="0">
              <a:solidFill>
                <a:srgbClr val="FF0000"/>
              </a:solidFill>
            </a:endParaRPr>
          </a:p>
          <a:p>
            <a:endParaRPr lang="en-CA" dirty="0">
              <a:solidFill>
                <a:srgbClr val="FF0000"/>
              </a:solidFill>
            </a:endParaRPr>
          </a:p>
          <a:p>
            <a:pPr marL="342900" indent="-342900">
              <a:buFont typeface="+mj-lt"/>
              <a:buAutoNum type="arabicPeriod"/>
            </a:pPr>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28</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83198"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482165"/>
            <a:ext cx="8456735" cy="323852"/>
          </a:xfrm>
        </p:spPr>
        <p:txBody>
          <a:bodyPr/>
          <a:lstStyle/>
          <a:p>
            <a:r>
              <a:rPr lang="fr-CA"/>
              <a:t>Dépistage antigénique rapide</a:t>
            </a:r>
          </a:p>
        </p:txBody>
      </p:sp>
    </p:spTree>
    <p:extLst>
      <p:ext uri="{BB962C8B-B14F-4D97-AF65-F5344CB8AC3E}">
        <p14:creationId xmlns:p14="http://schemas.microsoft.com/office/powerpoint/2010/main" val="189607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Questions (suite)</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63062" y="2029618"/>
            <a:ext cx="11275645" cy="4132884"/>
          </a:xfrm>
        </p:spPr>
        <p:txBody>
          <a:bodyPr>
            <a:normAutofit/>
          </a:bodyPr>
          <a:lstStyle/>
          <a:p>
            <a:pPr marL="342900" indent="-342900">
              <a:buFont typeface="+mj-lt"/>
              <a:buAutoNum type="arabicPeriod" startAt="50"/>
            </a:pPr>
            <a:r>
              <a:rPr lang="fr-CA">
                <a:solidFill>
                  <a:srgbClr val="FF0000"/>
                </a:solidFill>
              </a:rPr>
              <a:t>Je ne comprends pas vraiment les exigences en matière de production de rapports. Quelles sont les exigences en matière de production de rapports? Envers la chambre de commerce? Envers le ministère de la Santé? Envers le ministère de l’Éducation?</a:t>
            </a:r>
          </a:p>
          <a:p>
            <a:pPr marL="342900" indent="-342900">
              <a:buFont typeface="+mj-lt"/>
              <a:buAutoNum type="arabicPeriod" startAt="50"/>
            </a:pPr>
            <a:r>
              <a:rPr lang="fr-CA">
                <a:solidFill>
                  <a:srgbClr val="FF0000"/>
                </a:solidFill>
              </a:rPr>
              <a:t>Mon centre reçoit les tests des chambres de commerce. Dois-je faire rapport à la chambre ou aux chambres et faire rapport par l’intermédiaire de l’application THRIVE?</a:t>
            </a:r>
          </a:p>
          <a:p>
            <a:pPr marL="342900" indent="-342900">
              <a:buFont typeface="+mj-lt"/>
              <a:buAutoNum type="arabicPeriod" startAt="50"/>
            </a:pPr>
            <a:r>
              <a:rPr lang="fr-CA">
                <a:solidFill>
                  <a:srgbClr val="FF0000"/>
                </a:solidFill>
              </a:rPr>
              <a:t>Pour assurer la conformité, que dois-je faire en attendant de recevoir ma trousse de bienvenue du ministère de la Santé et combien de temps faut-il pour la recevoir?</a:t>
            </a:r>
          </a:p>
          <a:p>
            <a:pPr marL="342900" indent="-342900">
              <a:buFont typeface="+mj-lt"/>
              <a:buAutoNum type="arabicPeriod" startAt="50"/>
            </a:pPr>
            <a:r>
              <a:rPr lang="fr-CA">
                <a:solidFill>
                  <a:srgbClr val="FF0000"/>
                </a:solidFill>
              </a:rPr>
              <a:t>Pendant que j’attends que le ministère de la Santé m’intègre à son système, dois-je faire le suivi des tests que j’ai utilisés jusqu’à présent? Ou le suivi commence-t-il à partir de l’intégration au système? </a:t>
            </a:r>
          </a:p>
          <a:p>
            <a:endParaRPr lang="en-CA" dirty="0">
              <a:solidFill>
                <a:srgbClr val="FF0000"/>
              </a:solidFill>
            </a:endParaRPr>
          </a:p>
          <a:p>
            <a:endParaRPr lang="en-CA" dirty="0">
              <a:solidFill>
                <a:srgbClr val="FF0000"/>
              </a:solidFill>
            </a:endParaRPr>
          </a:p>
          <a:p>
            <a:pPr marL="342900" indent="-342900">
              <a:buFont typeface="+mj-lt"/>
              <a:buAutoNum type="arabicPeriod"/>
            </a:pPr>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29</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91587" cy="365125"/>
          </a:xfrm>
        </p:spPr>
        <p:txBody>
          <a:bodyPr/>
          <a:lstStyle/>
          <a:p>
            <a:pPr algn="l"/>
            <a:r>
              <a:rPr lang="fr-CA" dirty="0"/>
              <a:t>Webinaire à l’intention des services de garde agréés</a:t>
            </a:r>
          </a:p>
        </p:txBody>
      </p:sp>
      <p:sp>
        <p:nvSpPr>
          <p:cNvPr id="7" name="Text Placeholder 2">
            <a:extLst>
              <a:ext uri="{FF2B5EF4-FFF2-40B4-BE49-F238E27FC236}">
                <a16:creationId xmlns:a16="http://schemas.microsoft.com/office/drawing/2014/main" id="{D843669F-91C1-4E9C-A4CF-3DC60BBB965F}"/>
              </a:ext>
            </a:extLst>
          </p:cNvPr>
          <p:cNvSpPr>
            <a:spLocks noGrp="1"/>
          </p:cNvSpPr>
          <p:nvPr>
            <p:ph type="body" idx="13"/>
          </p:nvPr>
        </p:nvSpPr>
        <p:spPr>
          <a:xfrm>
            <a:off x="463062" y="1482165"/>
            <a:ext cx="8456735" cy="323852"/>
          </a:xfrm>
        </p:spPr>
        <p:txBody>
          <a:bodyPr/>
          <a:lstStyle/>
          <a:p>
            <a:r>
              <a:rPr lang="fr-CA"/>
              <a:t>Rapports sur les tests de dépistage antigénique rapide</a:t>
            </a:r>
          </a:p>
        </p:txBody>
      </p:sp>
    </p:spTree>
    <p:extLst>
      <p:ext uri="{BB962C8B-B14F-4D97-AF65-F5344CB8AC3E}">
        <p14:creationId xmlns:p14="http://schemas.microsoft.com/office/powerpoint/2010/main" val="428440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9370-C26C-477D-85EC-43DECBB29718}"/>
              </a:ext>
            </a:extLst>
          </p:cNvPr>
          <p:cNvSpPr>
            <a:spLocks noGrp="1"/>
          </p:cNvSpPr>
          <p:nvPr>
            <p:ph type="title"/>
          </p:nvPr>
        </p:nvSpPr>
        <p:spPr>
          <a:xfrm>
            <a:off x="1871295" y="457200"/>
            <a:ext cx="2949178" cy="1600200"/>
          </a:xfrm>
        </p:spPr>
        <p:txBody>
          <a:bodyPr vert="horz" lIns="91440" tIns="45720" rIns="91440" bIns="45720" rtlCol="0" anchor="b">
            <a:normAutofit/>
          </a:bodyPr>
          <a:lstStyle/>
          <a:p>
            <a:r>
              <a:rPr lang="fr-CA" b="1" i="0">
                <a:latin typeface="Calibri" panose="020F0502020204030204" pitchFamily="34" charset="0"/>
                <a:ea typeface="+mj-ea"/>
                <a:cs typeface="Calibri" panose="020F0502020204030204" pitchFamily="34" charset="0"/>
              </a:rPr>
              <a:t>Programme</a:t>
            </a:r>
          </a:p>
        </p:txBody>
      </p:sp>
      <p:sp>
        <p:nvSpPr>
          <p:cNvPr id="9" name="Footer Placeholder 3">
            <a:extLst>
              <a:ext uri="{FF2B5EF4-FFF2-40B4-BE49-F238E27FC236}">
                <a16:creationId xmlns:a16="http://schemas.microsoft.com/office/drawing/2014/main" id="{A6343C10-4210-4199-A1D9-1229D2CD94B5}"/>
              </a:ext>
            </a:extLst>
          </p:cNvPr>
          <p:cNvSpPr>
            <a:spLocks noGrp="1"/>
          </p:cNvSpPr>
          <p:nvPr>
            <p:ph type="ftr" sz="quarter" idx="11"/>
          </p:nvPr>
        </p:nvSpPr>
        <p:spPr>
          <a:xfrm>
            <a:off x="2385646" y="6276603"/>
            <a:ext cx="3495037" cy="365125"/>
          </a:xfrm>
        </p:spPr>
        <p:txBody>
          <a:bodyPr anchor="ctr">
            <a:normAutofit/>
          </a:bodyPr>
          <a:lstStyle>
            <a:lvl1pPr>
              <a:defRPr>
                <a:solidFill>
                  <a:schemeClr val="bg1"/>
                </a:solidFill>
              </a:defRPr>
            </a:lvl1pPr>
          </a:lstStyle>
          <a:p>
            <a:pPr>
              <a:spcAft>
                <a:spcPts val="600"/>
              </a:spcAft>
            </a:pPr>
            <a:r>
              <a:rPr lang="fr-CA" dirty="0">
                <a:solidFill>
                  <a:schemeClr val="tx1"/>
                </a:solidFill>
                <a:latin typeface="+mn-lt"/>
                <a:ea typeface="+mn-ea"/>
                <a:cs typeface="+mn-cs"/>
              </a:rPr>
              <a:t>Webinaire à l’intention des services de garde agréés</a:t>
            </a:r>
          </a:p>
        </p:txBody>
      </p:sp>
      <p:sp>
        <p:nvSpPr>
          <p:cNvPr id="5" name="Slide Number Placeholder 4">
            <a:extLst>
              <a:ext uri="{FF2B5EF4-FFF2-40B4-BE49-F238E27FC236}">
                <a16:creationId xmlns:a16="http://schemas.microsoft.com/office/drawing/2014/main" id="{FCB4BA7E-281C-479F-A220-73B76E7060A8}"/>
              </a:ext>
            </a:extLst>
          </p:cNvPr>
          <p:cNvSpPr>
            <a:spLocks noGrp="1"/>
          </p:cNvSpPr>
          <p:nvPr>
            <p:ph type="sldNum" sz="quarter" idx="12"/>
          </p:nvPr>
        </p:nvSpPr>
        <p:spPr>
          <a:xfrm>
            <a:off x="1871295" y="6276603"/>
            <a:ext cx="514800" cy="365125"/>
          </a:xfrm>
        </p:spPr>
        <p:txBody>
          <a:bodyPr vert="horz" lIns="91440" tIns="45720" rIns="91440" bIns="45720" rtlCol="0" anchor="ctr">
            <a:normAutofit/>
          </a:bodyPr>
          <a:lstStyle/>
          <a:p>
            <a:pPr>
              <a:spcAft>
                <a:spcPts val="600"/>
              </a:spcAft>
            </a:pPr>
            <a:fld id="{9CAA33A2-411E-8443-83D0-3263C24E97A5}" type="slidenum">
              <a:rPr lang="en-US" smtClean="0"/>
              <a:pPr>
                <a:spcAft>
                  <a:spcPts val="600"/>
                </a:spcAft>
              </a:pPr>
              <a:t>3</a:t>
            </a:fld>
            <a:endParaRPr lang="en-US"/>
          </a:p>
        </p:txBody>
      </p:sp>
      <p:grpSp>
        <p:nvGrpSpPr>
          <p:cNvPr id="3" name="Group 2">
            <a:extLst>
              <a:ext uri="{FF2B5EF4-FFF2-40B4-BE49-F238E27FC236}">
                <a16:creationId xmlns:a16="http://schemas.microsoft.com/office/drawing/2014/main" id="{9B96E1A3-A79A-4FDB-B01A-701A1AD744F3}"/>
              </a:ext>
            </a:extLst>
          </p:cNvPr>
          <p:cNvGrpSpPr/>
          <p:nvPr/>
        </p:nvGrpSpPr>
        <p:grpSpPr>
          <a:xfrm>
            <a:off x="5411391" y="981512"/>
            <a:ext cx="5553020" cy="4865615"/>
            <a:chOff x="5411391" y="1287054"/>
            <a:chExt cx="4629150" cy="4283893"/>
          </a:xfrm>
        </p:grpSpPr>
        <p:sp>
          <p:nvSpPr>
            <p:cNvPr id="4" name="Freeform: Shape 3">
              <a:extLst>
                <a:ext uri="{FF2B5EF4-FFF2-40B4-BE49-F238E27FC236}">
                  <a16:creationId xmlns:a16="http://schemas.microsoft.com/office/drawing/2014/main" id="{BF1ECFED-0B2E-4B1B-9149-5B510B75EF3D}"/>
                </a:ext>
              </a:extLst>
            </p:cNvPr>
            <p:cNvSpPr/>
            <p:nvPr/>
          </p:nvSpPr>
          <p:spPr>
            <a:xfrm>
              <a:off x="5411391" y="1287054"/>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700"/>
                <a:t>Services de garde en situation de pandémie</a:t>
              </a:r>
            </a:p>
          </p:txBody>
        </p:sp>
        <p:sp>
          <p:nvSpPr>
            <p:cNvPr id="6" name="Freeform: Shape 5">
              <a:extLst>
                <a:ext uri="{FF2B5EF4-FFF2-40B4-BE49-F238E27FC236}">
                  <a16:creationId xmlns:a16="http://schemas.microsoft.com/office/drawing/2014/main" id="{25A5E8E2-851D-49BF-84B4-0E83B63B69E3}"/>
                </a:ext>
              </a:extLst>
            </p:cNvPr>
            <p:cNvSpPr/>
            <p:nvPr/>
          </p:nvSpPr>
          <p:spPr>
            <a:xfrm>
              <a:off x="5411391" y="2012409"/>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700" dirty="0"/>
                <a:t>Mises à jour sur la santé et la sécurité</a:t>
              </a:r>
            </a:p>
          </p:txBody>
        </p:sp>
        <p:sp>
          <p:nvSpPr>
            <p:cNvPr id="7" name="Freeform: Shape 6">
              <a:extLst>
                <a:ext uri="{FF2B5EF4-FFF2-40B4-BE49-F238E27FC236}">
                  <a16:creationId xmlns:a16="http://schemas.microsoft.com/office/drawing/2014/main" id="{7BEB4D86-7F42-4058-92F3-36C4021C5F23}"/>
                </a:ext>
              </a:extLst>
            </p:cNvPr>
            <p:cNvSpPr/>
            <p:nvPr/>
          </p:nvSpPr>
          <p:spPr>
            <a:xfrm>
              <a:off x="5411391" y="2737764"/>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000" dirty="0"/>
                <a:t>Politique en matière de divulgation relative à la vaccination contre la COVID-19</a:t>
              </a:r>
            </a:p>
          </p:txBody>
        </p:sp>
        <p:sp>
          <p:nvSpPr>
            <p:cNvPr id="8" name="Freeform: Shape 7">
              <a:extLst>
                <a:ext uri="{FF2B5EF4-FFF2-40B4-BE49-F238E27FC236}">
                  <a16:creationId xmlns:a16="http://schemas.microsoft.com/office/drawing/2014/main" id="{3D726A46-297C-4F01-BB17-7064863AB44A}"/>
                </a:ext>
              </a:extLst>
            </p:cNvPr>
            <p:cNvSpPr/>
            <p:nvPr/>
          </p:nvSpPr>
          <p:spPr>
            <a:xfrm>
              <a:off x="5411391" y="3463119"/>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700"/>
                <a:t>Dépistage antigénique rapide</a:t>
              </a:r>
            </a:p>
          </p:txBody>
        </p:sp>
        <p:sp>
          <p:nvSpPr>
            <p:cNvPr id="10" name="Freeform: Shape 9">
              <a:extLst>
                <a:ext uri="{FF2B5EF4-FFF2-40B4-BE49-F238E27FC236}">
                  <a16:creationId xmlns:a16="http://schemas.microsoft.com/office/drawing/2014/main" id="{A36E1463-E1F0-475D-AEC9-B98C0EA77E40}"/>
                </a:ext>
              </a:extLst>
            </p:cNvPr>
            <p:cNvSpPr/>
            <p:nvPr/>
          </p:nvSpPr>
          <p:spPr>
            <a:xfrm>
              <a:off x="5411391" y="4923352"/>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700"/>
                <a:t>Mot de la fin</a:t>
              </a:r>
            </a:p>
          </p:txBody>
        </p:sp>
        <p:sp>
          <p:nvSpPr>
            <p:cNvPr id="12" name="Freeform: Shape 11">
              <a:extLst>
                <a:ext uri="{FF2B5EF4-FFF2-40B4-BE49-F238E27FC236}">
                  <a16:creationId xmlns:a16="http://schemas.microsoft.com/office/drawing/2014/main" id="{B529535A-6D33-4A45-A273-814BE772370B}"/>
                </a:ext>
              </a:extLst>
            </p:cNvPr>
            <p:cNvSpPr/>
            <p:nvPr/>
          </p:nvSpPr>
          <p:spPr>
            <a:xfrm>
              <a:off x="5411391" y="4188474"/>
              <a:ext cx="4629150" cy="647595"/>
            </a:xfrm>
            <a:custGeom>
              <a:avLst/>
              <a:gdLst>
                <a:gd name="connsiteX0" fmla="*/ 0 w 4629150"/>
                <a:gd name="connsiteY0" fmla="*/ 107935 h 647595"/>
                <a:gd name="connsiteX1" fmla="*/ 107935 w 4629150"/>
                <a:gd name="connsiteY1" fmla="*/ 0 h 647595"/>
                <a:gd name="connsiteX2" fmla="*/ 4521215 w 4629150"/>
                <a:gd name="connsiteY2" fmla="*/ 0 h 647595"/>
                <a:gd name="connsiteX3" fmla="*/ 4629150 w 4629150"/>
                <a:gd name="connsiteY3" fmla="*/ 107935 h 647595"/>
                <a:gd name="connsiteX4" fmla="*/ 4629150 w 4629150"/>
                <a:gd name="connsiteY4" fmla="*/ 539660 h 647595"/>
                <a:gd name="connsiteX5" fmla="*/ 4521215 w 4629150"/>
                <a:gd name="connsiteY5" fmla="*/ 647595 h 647595"/>
                <a:gd name="connsiteX6" fmla="*/ 107935 w 4629150"/>
                <a:gd name="connsiteY6" fmla="*/ 647595 h 647595"/>
                <a:gd name="connsiteX7" fmla="*/ 0 w 4629150"/>
                <a:gd name="connsiteY7" fmla="*/ 539660 h 647595"/>
                <a:gd name="connsiteX8" fmla="*/ 0 w 4629150"/>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647595">
                  <a:moveTo>
                    <a:pt x="0" y="107935"/>
                  </a:moveTo>
                  <a:cubicBezTo>
                    <a:pt x="0" y="48324"/>
                    <a:pt x="48324" y="0"/>
                    <a:pt x="107935" y="0"/>
                  </a:cubicBezTo>
                  <a:lnTo>
                    <a:pt x="4521215" y="0"/>
                  </a:lnTo>
                  <a:cubicBezTo>
                    <a:pt x="4580826" y="0"/>
                    <a:pt x="4629150" y="48324"/>
                    <a:pt x="4629150" y="107935"/>
                  </a:cubicBezTo>
                  <a:lnTo>
                    <a:pt x="4629150" y="539660"/>
                  </a:lnTo>
                  <a:cubicBezTo>
                    <a:pt x="4629150" y="599271"/>
                    <a:pt x="4580826" y="647595"/>
                    <a:pt x="4521215" y="647595"/>
                  </a:cubicBezTo>
                  <a:lnTo>
                    <a:pt x="107935" y="647595"/>
                  </a:lnTo>
                  <a:cubicBezTo>
                    <a:pt x="48324" y="647595"/>
                    <a:pt x="0" y="599271"/>
                    <a:pt x="0" y="539660"/>
                  </a:cubicBezTo>
                  <a:lnTo>
                    <a:pt x="0" y="107935"/>
                  </a:lnTo>
                  <a:close/>
                </a:path>
              </a:pathLst>
            </a:cu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fr-CA" sz="2700">
                  <a:solidFill>
                    <a:schemeClr val="tx1"/>
                  </a:solidFill>
                </a:rPr>
                <a:t>Foire aux questions</a:t>
              </a:r>
            </a:p>
          </p:txBody>
        </p:sp>
      </p:grpSp>
    </p:spTree>
    <p:extLst>
      <p:ext uri="{BB962C8B-B14F-4D97-AF65-F5344CB8AC3E}">
        <p14:creationId xmlns:p14="http://schemas.microsoft.com/office/powerpoint/2010/main" val="275979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fr-CA"/>
              <a:t>Ressources</a:t>
            </a:r>
          </a:p>
        </p:txBody>
      </p:sp>
    </p:spTree>
    <p:extLst>
      <p:ext uri="{BB962C8B-B14F-4D97-AF65-F5344CB8AC3E}">
        <p14:creationId xmlns:p14="http://schemas.microsoft.com/office/powerpoint/2010/main" val="2757996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46C-722D-425D-B0E0-66770309344C}"/>
              </a:ext>
            </a:extLst>
          </p:cNvPr>
          <p:cNvSpPr>
            <a:spLocks noGrp="1"/>
          </p:cNvSpPr>
          <p:nvPr>
            <p:ph type="title"/>
          </p:nvPr>
        </p:nvSpPr>
        <p:spPr/>
        <p:txBody>
          <a:bodyPr/>
          <a:lstStyle/>
          <a:p>
            <a:r>
              <a:rPr lang="fr-CA"/>
              <a:t>Ressources</a:t>
            </a:r>
          </a:p>
        </p:txBody>
      </p:sp>
      <p:sp>
        <p:nvSpPr>
          <p:cNvPr id="4" name="Content Placeholder 3">
            <a:extLst>
              <a:ext uri="{FF2B5EF4-FFF2-40B4-BE49-F238E27FC236}">
                <a16:creationId xmlns:a16="http://schemas.microsoft.com/office/drawing/2014/main" id="{DE320A7E-B08F-44A0-90FC-B794415D30BE}"/>
              </a:ext>
            </a:extLst>
          </p:cNvPr>
          <p:cNvSpPr>
            <a:spLocks noGrp="1"/>
          </p:cNvSpPr>
          <p:nvPr>
            <p:ph idx="1"/>
          </p:nvPr>
        </p:nvSpPr>
        <p:spPr>
          <a:xfrm>
            <a:off x="458400" y="1095154"/>
            <a:ext cx="11275200" cy="4839939"/>
          </a:xfrm>
        </p:spPr>
        <p:txBody>
          <a:bodyPr>
            <a:normAutofit/>
          </a:bodyPr>
          <a:lstStyle/>
          <a:p>
            <a:r>
              <a:rPr lang="fr-CA" b="1" u="sng"/>
              <a:t>Politique en matière de divulgation relative à la vaccination contre la COVID-19</a:t>
            </a:r>
          </a:p>
          <a:p>
            <a:r>
              <a:rPr lang="fr-CA"/>
              <a:t>Portail provincial pour télécharger les récépissés de vaccination : </a:t>
            </a:r>
            <a:r>
              <a:rPr lang="fr-CA">
                <a:hlinkClick r:id="rId2"/>
              </a:rPr>
              <a:t>https://covid19.ontariohealth.ca/</a:t>
            </a:r>
          </a:p>
          <a:p>
            <a:r>
              <a:rPr lang="fr-CA"/>
              <a:t>Séance de formation sur les vaccins : </a:t>
            </a:r>
            <a:r>
              <a:rPr lang="fr-CA">
                <a:hlinkClick r:id="rId3"/>
              </a:rPr>
              <a:t>https://www.youtube.com/watch?v=lylv8yFnjcM</a:t>
            </a:r>
          </a:p>
          <a:p>
            <a:r>
              <a:rPr lang="fr-CA"/>
              <a:t>Ressources sur le Programme provincial de dépistage antigénique (dépistage à domicile, mini-trousses, déclaration des résultats) : </a:t>
            </a:r>
            <a:r>
              <a:rPr lang="fr-CA">
                <a:hlinkClick r:id="rId4"/>
              </a:rPr>
              <a:t>https://www.ontariohealth.ca/fr/COVID-19/Health-System-Response-Resources#panbio</a:t>
            </a:r>
          </a:p>
          <a:p>
            <a:r>
              <a:rPr lang="fr-CA"/>
              <a:t>Application THRIVE (Creative Destruction Lab Rapid Screening Consortium) : </a:t>
            </a:r>
            <a:r>
              <a:rPr lang="fr-CA">
                <a:hlinkClick r:id="rId5"/>
              </a:rPr>
              <a:t>https://www.cdlrapidscreeningconsortium.com/register</a:t>
            </a:r>
          </a:p>
          <a:p>
            <a:r>
              <a:rPr lang="fr-CA"/>
              <a:t>Communication avec le ministère (indemnisation relative à l’application THRIVE) : </a:t>
            </a:r>
            <a:r>
              <a:rPr lang="fr-CA">
                <a:hlinkClick r:id="rId6"/>
              </a:rPr>
              <a:t>childcare_ontario@ontario.ca</a:t>
            </a:r>
          </a:p>
          <a:p>
            <a:endParaRPr lang="en-US" dirty="0"/>
          </a:p>
          <a:p>
            <a:r>
              <a:rPr lang="fr-CA" b="1" u="sng"/>
              <a:t>Autres mises à jour sur la santé et la sécurité</a:t>
            </a:r>
          </a:p>
          <a:p>
            <a:r>
              <a:rPr lang="fr-CA"/>
              <a:t>Dépistage de la COVID-19 pour les écoles et les services de garde d’enfants : </a:t>
            </a:r>
            <a:r>
              <a:rPr lang="fr-CA">
                <a:hlinkClick r:id="rId7"/>
              </a:rPr>
              <a:t>https://covid-19.ontario.ca/depistage-pour-les-ecoles/</a:t>
            </a:r>
          </a:p>
          <a:p>
            <a:r>
              <a:rPr lang="fr-CA"/>
              <a:t>Directives opérationnelles relatives aux services de garde d’enfants durant l’éclosion de la COVID-19 : </a:t>
            </a:r>
            <a:r>
              <a:rPr lang="fr-CA">
                <a:hlinkClick r:id="rId8"/>
              </a:rPr>
              <a:t>https://www.ontario.ca/fr/page/directives-operationnelles-pendant-leclosion-de-la-covid-19-garde-denfants</a:t>
            </a:r>
          </a:p>
          <a:p>
            <a:endParaRPr lang="en-CA" dirty="0"/>
          </a:p>
        </p:txBody>
      </p:sp>
      <p:sp>
        <p:nvSpPr>
          <p:cNvPr id="5" name="Slide Number Placeholder 4">
            <a:extLst>
              <a:ext uri="{FF2B5EF4-FFF2-40B4-BE49-F238E27FC236}">
                <a16:creationId xmlns:a16="http://schemas.microsoft.com/office/drawing/2014/main" id="{7DF5EDDA-59AB-4D88-B459-BBC5987B5D02}"/>
              </a:ext>
            </a:extLst>
          </p:cNvPr>
          <p:cNvSpPr>
            <a:spLocks noGrp="1"/>
          </p:cNvSpPr>
          <p:nvPr>
            <p:ph type="sldNum" sz="quarter" idx="12"/>
          </p:nvPr>
        </p:nvSpPr>
        <p:spPr/>
        <p:txBody>
          <a:bodyPr/>
          <a:lstStyle/>
          <a:p>
            <a:fld id="{9CAA33A2-411E-8443-83D0-3263C24E97A5}" type="slidenum">
              <a:rPr lang="en-US" smtClean="0"/>
              <a:pPr/>
              <a:t>31</a:t>
            </a:fld>
            <a:endParaRPr lang="en-US"/>
          </a:p>
        </p:txBody>
      </p:sp>
      <p:sp>
        <p:nvSpPr>
          <p:cNvPr id="6" name="Footer Placeholder 5">
            <a:extLst>
              <a:ext uri="{FF2B5EF4-FFF2-40B4-BE49-F238E27FC236}">
                <a16:creationId xmlns:a16="http://schemas.microsoft.com/office/drawing/2014/main" id="{F37D1A61-7ADD-4911-8FCA-8008E7BE2BC1}"/>
              </a:ext>
            </a:extLst>
          </p:cNvPr>
          <p:cNvSpPr>
            <a:spLocks noGrp="1"/>
          </p:cNvSpPr>
          <p:nvPr>
            <p:ph type="ftr" sz="quarter" idx="11"/>
          </p:nvPr>
        </p:nvSpPr>
        <p:spPr>
          <a:xfrm>
            <a:off x="1148861" y="6276603"/>
            <a:ext cx="3666420" cy="365125"/>
          </a:xfrm>
        </p:spPr>
        <p:txBody>
          <a:bodyPr/>
          <a:lstStyle/>
          <a:p>
            <a:pPr algn="l"/>
            <a:r>
              <a:rPr lang="fr-CA" dirty="0"/>
              <a:t>Webinaire à l’intention des services de garde agréés</a:t>
            </a:r>
          </a:p>
        </p:txBody>
      </p:sp>
    </p:spTree>
    <p:extLst>
      <p:ext uri="{BB962C8B-B14F-4D97-AF65-F5344CB8AC3E}">
        <p14:creationId xmlns:p14="http://schemas.microsoft.com/office/powerpoint/2010/main" val="148820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6435891" cy="2250279"/>
          </a:xfrm>
        </p:spPr>
        <p:txBody>
          <a:bodyPr/>
          <a:lstStyle/>
          <a:p>
            <a:r>
              <a:rPr lang="fr-CA"/>
              <a:t>Services de garde en situation de pandémie</a:t>
            </a:r>
          </a:p>
        </p:txBody>
      </p:sp>
    </p:spTree>
    <p:extLst>
      <p:ext uri="{BB962C8B-B14F-4D97-AF65-F5344CB8AC3E}">
        <p14:creationId xmlns:p14="http://schemas.microsoft.com/office/powerpoint/2010/main" val="147343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B897F118-8E66-4CA6-AF21-F6C07CE67C93}"/>
              </a:ext>
            </a:extLst>
          </p:cNvPr>
          <p:cNvCxnSpPr>
            <a:cxnSpLocks/>
          </p:cNvCxnSpPr>
          <p:nvPr/>
        </p:nvCxnSpPr>
        <p:spPr>
          <a:xfrm flipV="1">
            <a:off x="5701328" y="2154978"/>
            <a:ext cx="0" cy="12637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A991AD-6942-49D7-A87A-4CD3C43126F3}"/>
              </a:ext>
            </a:extLst>
          </p:cNvPr>
          <p:cNvCxnSpPr>
            <a:cxnSpLocks/>
          </p:cNvCxnSpPr>
          <p:nvPr/>
        </p:nvCxnSpPr>
        <p:spPr>
          <a:xfrm flipV="1">
            <a:off x="4500656" y="1198885"/>
            <a:ext cx="0" cy="2200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A62EA8-5872-4B3C-A33A-936402DA9C3B}"/>
              </a:ext>
            </a:extLst>
          </p:cNvPr>
          <p:cNvSpPr>
            <a:spLocks noGrp="1"/>
          </p:cNvSpPr>
          <p:nvPr>
            <p:ph type="title"/>
          </p:nvPr>
        </p:nvSpPr>
        <p:spPr>
          <a:xfrm>
            <a:off x="1871296" y="333748"/>
            <a:ext cx="2087204" cy="926961"/>
          </a:xfrm>
        </p:spPr>
        <p:txBody>
          <a:bodyPr>
            <a:normAutofit/>
          </a:bodyPr>
          <a:lstStyle/>
          <a:p>
            <a:r>
              <a:rPr lang="fr-CA" sz="2000" dirty="0"/>
              <a:t>Chronologie des événements </a:t>
            </a:r>
          </a:p>
        </p:txBody>
      </p:sp>
      <p:sp>
        <p:nvSpPr>
          <p:cNvPr id="4" name="Footer Placeholder 3">
            <a:extLst>
              <a:ext uri="{FF2B5EF4-FFF2-40B4-BE49-F238E27FC236}">
                <a16:creationId xmlns:a16="http://schemas.microsoft.com/office/drawing/2014/main" id="{4BD2EBB5-4ACD-4120-BCD4-0B3A3D95B287}"/>
              </a:ext>
            </a:extLst>
          </p:cNvPr>
          <p:cNvSpPr>
            <a:spLocks noGrp="1"/>
          </p:cNvSpPr>
          <p:nvPr>
            <p:ph type="ftr" sz="quarter" idx="11"/>
          </p:nvPr>
        </p:nvSpPr>
        <p:spPr>
          <a:xfrm>
            <a:off x="1147199" y="6278401"/>
            <a:ext cx="4179809" cy="365125"/>
          </a:xfrm>
        </p:spPr>
        <p:txBody>
          <a:bodyPr/>
          <a:lstStyle/>
          <a:p>
            <a:r>
              <a:rPr lang="fr-CA" dirty="0"/>
              <a:t>Webinaire à l’intention des services de garde agréés</a:t>
            </a:r>
          </a:p>
        </p:txBody>
      </p:sp>
      <p:sp>
        <p:nvSpPr>
          <p:cNvPr id="5" name="Slide Number Placeholder 4">
            <a:extLst>
              <a:ext uri="{FF2B5EF4-FFF2-40B4-BE49-F238E27FC236}">
                <a16:creationId xmlns:a16="http://schemas.microsoft.com/office/drawing/2014/main" id="{24561D2F-1203-4EA6-90BD-A7335D80BB99}"/>
              </a:ext>
            </a:extLst>
          </p:cNvPr>
          <p:cNvSpPr>
            <a:spLocks noGrp="1"/>
          </p:cNvSpPr>
          <p:nvPr>
            <p:ph type="sldNum" sz="quarter" idx="12"/>
          </p:nvPr>
        </p:nvSpPr>
        <p:spPr/>
        <p:txBody>
          <a:bodyPr/>
          <a:lstStyle/>
          <a:p>
            <a:fld id="{9CAA33A2-411E-8443-83D0-3263C24E97A5}" type="slidenum">
              <a:rPr lang="en-US" smtClean="0"/>
              <a:t>5</a:t>
            </a:fld>
            <a:endParaRPr lang="en-US"/>
          </a:p>
        </p:txBody>
      </p:sp>
      <p:sp>
        <p:nvSpPr>
          <p:cNvPr id="6" name="Rectangle 5">
            <a:extLst>
              <a:ext uri="{FF2B5EF4-FFF2-40B4-BE49-F238E27FC236}">
                <a16:creationId xmlns:a16="http://schemas.microsoft.com/office/drawing/2014/main" id="{B9B20652-0B57-443D-ACBC-5995D5532E1E}"/>
              </a:ext>
            </a:extLst>
          </p:cNvPr>
          <p:cNvSpPr/>
          <p:nvPr/>
        </p:nvSpPr>
        <p:spPr>
          <a:xfrm>
            <a:off x="5974813" y="3244334"/>
            <a:ext cx="242374" cy="369332"/>
          </a:xfrm>
          <a:prstGeom prst="rect">
            <a:avLst/>
          </a:prstGeom>
        </p:spPr>
        <p:txBody>
          <a:bodyPr wrap="none">
            <a:spAutoFit/>
          </a:bodyPr>
          <a:lstStyle/>
          <a:p>
            <a:r>
              <a:rPr lang="fr-CA">
                <a:solidFill>
                  <a:srgbClr val="000000"/>
                </a:solidFill>
                <a:latin typeface="Times New Roman" panose="02020603050405020304" pitchFamily="18" charset="0"/>
              </a:rPr>
              <a:t> </a:t>
            </a:r>
          </a:p>
        </p:txBody>
      </p:sp>
      <p:cxnSp>
        <p:nvCxnSpPr>
          <p:cNvPr id="8" name="Straight Connector 7">
            <a:extLst>
              <a:ext uri="{FF2B5EF4-FFF2-40B4-BE49-F238E27FC236}">
                <a16:creationId xmlns:a16="http://schemas.microsoft.com/office/drawing/2014/main" id="{2F6EA72D-57A1-4ED2-AD82-1F54173B4487}"/>
              </a:ext>
            </a:extLst>
          </p:cNvPr>
          <p:cNvCxnSpPr/>
          <p:nvPr/>
        </p:nvCxnSpPr>
        <p:spPr>
          <a:xfrm>
            <a:off x="1596000" y="3429000"/>
            <a:ext cx="9000000"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CBECD48-16DA-4F5C-9C12-78AA9F28C523}"/>
              </a:ext>
            </a:extLst>
          </p:cNvPr>
          <p:cNvGrpSpPr/>
          <p:nvPr/>
        </p:nvGrpSpPr>
        <p:grpSpPr>
          <a:xfrm>
            <a:off x="1729322" y="1841369"/>
            <a:ext cx="731520" cy="1557664"/>
            <a:chOff x="121921" y="1871336"/>
            <a:chExt cx="731520" cy="1557664"/>
          </a:xfrm>
        </p:grpSpPr>
        <p:cxnSp>
          <p:nvCxnSpPr>
            <p:cNvPr id="10" name="Straight Connector 9">
              <a:extLst>
                <a:ext uri="{FF2B5EF4-FFF2-40B4-BE49-F238E27FC236}">
                  <a16:creationId xmlns:a16="http://schemas.microsoft.com/office/drawing/2014/main" id="{2E5BC492-1715-4169-AB23-076656575E78}"/>
                </a:ext>
              </a:extLst>
            </p:cNvPr>
            <p:cNvCxnSpPr>
              <a:cxnSpLocks/>
            </p:cNvCxnSpPr>
            <p:nvPr/>
          </p:nvCxnSpPr>
          <p:spPr>
            <a:xfrm flipV="1">
              <a:off x="487681" y="2371898"/>
              <a:ext cx="0" cy="105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A662F62-83B5-4776-8231-D06864872DB7}"/>
                </a:ext>
              </a:extLst>
            </p:cNvPr>
            <p:cNvSpPr/>
            <p:nvPr/>
          </p:nvSpPr>
          <p:spPr>
            <a:xfrm>
              <a:off x="141317" y="1871336"/>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descr="No sign">
              <a:extLst>
                <a:ext uri="{FF2B5EF4-FFF2-40B4-BE49-F238E27FC236}">
                  <a16:creationId xmlns:a16="http://schemas.microsoft.com/office/drawing/2014/main" id="{4A696834-96F1-4D5E-BA73-5ADC70E86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1" y="1873134"/>
              <a:ext cx="731520" cy="648000"/>
            </a:xfrm>
            <a:prstGeom prst="rect">
              <a:avLst/>
            </a:prstGeom>
          </p:spPr>
        </p:pic>
      </p:grpSp>
      <p:sp>
        <p:nvSpPr>
          <p:cNvPr id="19" name="TextBox 18">
            <a:extLst>
              <a:ext uri="{FF2B5EF4-FFF2-40B4-BE49-F238E27FC236}">
                <a16:creationId xmlns:a16="http://schemas.microsoft.com/office/drawing/2014/main" id="{2165F2E6-6534-4A37-86B3-30D2AA493571}"/>
              </a:ext>
            </a:extLst>
          </p:cNvPr>
          <p:cNvSpPr txBox="1"/>
          <p:nvPr/>
        </p:nvSpPr>
        <p:spPr>
          <a:xfrm>
            <a:off x="1546879" y="2585475"/>
            <a:ext cx="1193627" cy="646331"/>
          </a:xfrm>
          <a:prstGeom prst="rect">
            <a:avLst/>
          </a:prstGeom>
          <a:solidFill>
            <a:schemeClr val="bg1"/>
          </a:solidFill>
          <a:ln>
            <a:solidFill>
              <a:schemeClr val="tx1"/>
            </a:solidFill>
          </a:ln>
        </p:spPr>
        <p:txBody>
          <a:bodyPr wrap="square" lIns="91440" tIns="45720" rIns="91440" bIns="45720" rtlCol="0" anchor="t">
            <a:spAutoFit/>
          </a:bodyPr>
          <a:lstStyle/>
          <a:p>
            <a:pPr algn="ctr"/>
            <a:r>
              <a:rPr lang="fr-CA" sz="900" dirty="0"/>
              <a:t>Obligation de fermer pour les centres de garde</a:t>
            </a:r>
          </a:p>
          <a:p>
            <a:pPr algn="ctr"/>
            <a:r>
              <a:rPr lang="fr-CA" sz="900" dirty="0"/>
              <a:t>Mars 2020</a:t>
            </a:r>
          </a:p>
        </p:txBody>
      </p:sp>
      <p:cxnSp>
        <p:nvCxnSpPr>
          <p:cNvPr id="32" name="Straight Connector 31">
            <a:extLst>
              <a:ext uri="{FF2B5EF4-FFF2-40B4-BE49-F238E27FC236}">
                <a16:creationId xmlns:a16="http://schemas.microsoft.com/office/drawing/2014/main" id="{A1131E6A-C7F4-482D-9C74-E7328AA2F785}"/>
              </a:ext>
            </a:extLst>
          </p:cNvPr>
          <p:cNvCxnSpPr>
            <a:cxnSpLocks/>
          </p:cNvCxnSpPr>
          <p:nvPr/>
        </p:nvCxnSpPr>
        <p:spPr>
          <a:xfrm flipV="1">
            <a:off x="3319066" y="1604178"/>
            <a:ext cx="0" cy="1815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D0695D23-A6F2-4A22-8ACD-44BEEDC69B3C}"/>
              </a:ext>
            </a:extLst>
          </p:cNvPr>
          <p:cNvGrpSpPr/>
          <p:nvPr/>
        </p:nvGrpSpPr>
        <p:grpSpPr>
          <a:xfrm>
            <a:off x="4163832" y="1126168"/>
            <a:ext cx="692728" cy="648000"/>
            <a:chOff x="3408441" y="1028024"/>
            <a:chExt cx="692728" cy="648000"/>
          </a:xfrm>
        </p:grpSpPr>
        <p:sp>
          <p:nvSpPr>
            <p:cNvPr id="25" name="Oval 24">
              <a:extLst>
                <a:ext uri="{FF2B5EF4-FFF2-40B4-BE49-F238E27FC236}">
                  <a16:creationId xmlns:a16="http://schemas.microsoft.com/office/drawing/2014/main" id="{F558D4D3-7D86-40DB-AA21-39006B04D1F6}"/>
                </a:ext>
              </a:extLst>
            </p:cNvPr>
            <p:cNvSpPr/>
            <p:nvPr/>
          </p:nvSpPr>
          <p:spPr>
            <a:xfrm>
              <a:off x="3408441" y="1030599"/>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Graphic 20" descr="Children">
              <a:extLst>
                <a:ext uri="{FF2B5EF4-FFF2-40B4-BE49-F238E27FC236}">
                  <a16:creationId xmlns:a16="http://schemas.microsoft.com/office/drawing/2014/main" id="{CEBF69BF-A69A-480B-A7D0-489107DFA67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30805" y="1028024"/>
              <a:ext cx="648000" cy="648000"/>
            </a:xfrm>
            <a:prstGeom prst="rect">
              <a:avLst/>
            </a:prstGeom>
          </p:spPr>
        </p:pic>
      </p:grpSp>
      <p:sp>
        <p:nvSpPr>
          <p:cNvPr id="47" name="TextBox 46">
            <a:extLst>
              <a:ext uri="{FF2B5EF4-FFF2-40B4-BE49-F238E27FC236}">
                <a16:creationId xmlns:a16="http://schemas.microsoft.com/office/drawing/2014/main" id="{C911B334-574B-4B14-82C8-0ECA08EC56B9}"/>
              </a:ext>
            </a:extLst>
          </p:cNvPr>
          <p:cNvSpPr txBox="1"/>
          <p:nvPr/>
        </p:nvSpPr>
        <p:spPr>
          <a:xfrm>
            <a:off x="5141645" y="1717295"/>
            <a:ext cx="1151151" cy="507831"/>
          </a:xfrm>
          <a:prstGeom prst="rect">
            <a:avLst/>
          </a:prstGeom>
          <a:solidFill>
            <a:schemeClr val="bg1"/>
          </a:solidFill>
          <a:ln>
            <a:solidFill>
              <a:schemeClr val="tx1"/>
            </a:solidFill>
          </a:ln>
        </p:spPr>
        <p:txBody>
          <a:bodyPr wrap="square" rtlCol="0">
            <a:spAutoFit/>
          </a:bodyPr>
          <a:lstStyle/>
          <a:p>
            <a:pPr algn="ctr"/>
            <a:r>
              <a:rPr lang="fr-CA" sz="900" dirty="0"/>
              <a:t>Rester à la maison en toute sécurité</a:t>
            </a:r>
          </a:p>
          <a:p>
            <a:pPr algn="ctr"/>
            <a:r>
              <a:rPr lang="fr-CA" sz="900" dirty="0"/>
              <a:t>Décembre 2020</a:t>
            </a:r>
          </a:p>
        </p:txBody>
      </p:sp>
      <p:sp>
        <p:nvSpPr>
          <p:cNvPr id="53" name="TextBox 52">
            <a:extLst>
              <a:ext uri="{FF2B5EF4-FFF2-40B4-BE49-F238E27FC236}">
                <a16:creationId xmlns:a16="http://schemas.microsoft.com/office/drawing/2014/main" id="{CC74CFAB-9A40-493A-BC9F-EE344D4932AD}"/>
              </a:ext>
            </a:extLst>
          </p:cNvPr>
          <p:cNvSpPr txBox="1"/>
          <p:nvPr/>
        </p:nvSpPr>
        <p:spPr>
          <a:xfrm>
            <a:off x="5723495" y="4421732"/>
            <a:ext cx="1193627" cy="1061829"/>
          </a:xfrm>
          <a:prstGeom prst="rect">
            <a:avLst/>
          </a:prstGeom>
          <a:solidFill>
            <a:schemeClr val="bg1"/>
          </a:solidFill>
          <a:ln>
            <a:solidFill>
              <a:schemeClr val="tx1"/>
            </a:solidFill>
          </a:ln>
        </p:spPr>
        <p:txBody>
          <a:bodyPr wrap="square" rtlCol="0">
            <a:spAutoFit/>
          </a:bodyPr>
          <a:lstStyle/>
          <a:p>
            <a:pPr algn="ctr"/>
            <a:r>
              <a:rPr lang="fr-CA" sz="900" dirty="0"/>
              <a:t>Interdiction d’exploiter des programmes pour la garde d’enfants d’âge scolaire</a:t>
            </a:r>
          </a:p>
          <a:p>
            <a:pPr algn="ctr"/>
            <a:r>
              <a:rPr lang="fr-CA" sz="900" dirty="0"/>
              <a:t>Janvier et février 2021</a:t>
            </a:r>
          </a:p>
        </p:txBody>
      </p:sp>
      <p:sp>
        <p:nvSpPr>
          <p:cNvPr id="56" name="TextBox 55">
            <a:extLst>
              <a:ext uri="{FF2B5EF4-FFF2-40B4-BE49-F238E27FC236}">
                <a16:creationId xmlns:a16="http://schemas.microsoft.com/office/drawing/2014/main" id="{6C1CA6C4-A450-42F2-A59D-ACAF6510DCFB}"/>
              </a:ext>
            </a:extLst>
          </p:cNvPr>
          <p:cNvSpPr txBox="1"/>
          <p:nvPr/>
        </p:nvSpPr>
        <p:spPr>
          <a:xfrm>
            <a:off x="7179684" y="4421732"/>
            <a:ext cx="1193627" cy="923330"/>
          </a:xfrm>
          <a:prstGeom prst="rect">
            <a:avLst/>
          </a:prstGeom>
          <a:solidFill>
            <a:schemeClr val="bg1"/>
          </a:solidFill>
          <a:ln>
            <a:solidFill>
              <a:schemeClr val="tx1"/>
            </a:solidFill>
          </a:ln>
        </p:spPr>
        <p:txBody>
          <a:bodyPr wrap="square" rtlCol="0">
            <a:spAutoFit/>
          </a:bodyPr>
          <a:lstStyle/>
          <a:p>
            <a:pPr algn="ctr"/>
            <a:r>
              <a:rPr lang="fr-CA" sz="900" dirty="0"/>
              <a:t>Interdiction d’exploiter des programmes pour la garde d’enfants d’âge scolaire</a:t>
            </a:r>
          </a:p>
          <a:p>
            <a:pPr algn="ctr"/>
            <a:r>
              <a:rPr lang="fr-CA" sz="900" dirty="0"/>
              <a:t>Avril à juin 2021</a:t>
            </a:r>
          </a:p>
        </p:txBody>
      </p:sp>
      <p:sp>
        <p:nvSpPr>
          <p:cNvPr id="60" name="Left Bracket 59">
            <a:extLst>
              <a:ext uri="{FF2B5EF4-FFF2-40B4-BE49-F238E27FC236}">
                <a16:creationId xmlns:a16="http://schemas.microsoft.com/office/drawing/2014/main" id="{F2160034-261E-4FD0-BDC4-465190385B6F}"/>
              </a:ext>
            </a:extLst>
          </p:cNvPr>
          <p:cNvSpPr/>
          <p:nvPr/>
        </p:nvSpPr>
        <p:spPr>
          <a:xfrm rot="16200000">
            <a:off x="6170914" y="3329381"/>
            <a:ext cx="284203" cy="510635"/>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61" name="Left Bracket 60">
            <a:extLst>
              <a:ext uri="{FF2B5EF4-FFF2-40B4-BE49-F238E27FC236}">
                <a16:creationId xmlns:a16="http://schemas.microsoft.com/office/drawing/2014/main" id="{1598C0FB-F030-49C0-B672-1A38D6523A5E}"/>
              </a:ext>
            </a:extLst>
          </p:cNvPr>
          <p:cNvSpPr/>
          <p:nvPr/>
        </p:nvSpPr>
        <p:spPr>
          <a:xfrm rot="16200000">
            <a:off x="7570528" y="3176177"/>
            <a:ext cx="284203" cy="849784"/>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38" name="TextBox 37">
            <a:extLst>
              <a:ext uri="{FF2B5EF4-FFF2-40B4-BE49-F238E27FC236}">
                <a16:creationId xmlns:a16="http://schemas.microsoft.com/office/drawing/2014/main" id="{F66C02EA-4431-477A-AC6D-8B42D943ED10}"/>
              </a:ext>
            </a:extLst>
          </p:cNvPr>
          <p:cNvSpPr txBox="1"/>
          <p:nvPr/>
        </p:nvSpPr>
        <p:spPr>
          <a:xfrm>
            <a:off x="7098341" y="3814755"/>
            <a:ext cx="1350446" cy="507831"/>
          </a:xfrm>
          <a:prstGeom prst="rect">
            <a:avLst/>
          </a:prstGeom>
          <a:solidFill>
            <a:schemeClr val="bg1"/>
          </a:solidFill>
          <a:ln>
            <a:solidFill>
              <a:schemeClr val="tx1"/>
            </a:solidFill>
          </a:ln>
        </p:spPr>
        <p:txBody>
          <a:bodyPr wrap="square" rtlCol="0">
            <a:spAutoFit/>
          </a:bodyPr>
          <a:lstStyle/>
          <a:p>
            <a:pPr algn="ctr"/>
            <a:r>
              <a:rPr lang="fr-CA" sz="900" dirty="0"/>
              <a:t>SGEU entièrement financés</a:t>
            </a:r>
          </a:p>
          <a:p>
            <a:pPr algn="ctr"/>
            <a:r>
              <a:rPr lang="fr-CA" sz="900" dirty="0"/>
              <a:t>Avril à juin 2021</a:t>
            </a:r>
          </a:p>
        </p:txBody>
      </p:sp>
      <p:sp>
        <p:nvSpPr>
          <p:cNvPr id="31" name="TextBox 30">
            <a:extLst>
              <a:ext uri="{FF2B5EF4-FFF2-40B4-BE49-F238E27FC236}">
                <a16:creationId xmlns:a16="http://schemas.microsoft.com/office/drawing/2014/main" id="{23D85A44-416E-4E67-8A86-8E0DBA0984B0}"/>
              </a:ext>
            </a:extLst>
          </p:cNvPr>
          <p:cNvSpPr txBox="1"/>
          <p:nvPr/>
        </p:nvSpPr>
        <p:spPr>
          <a:xfrm>
            <a:off x="5637792" y="3814755"/>
            <a:ext cx="1350446" cy="507831"/>
          </a:xfrm>
          <a:prstGeom prst="rect">
            <a:avLst/>
          </a:prstGeom>
          <a:solidFill>
            <a:schemeClr val="bg1"/>
          </a:solidFill>
          <a:ln>
            <a:solidFill>
              <a:schemeClr val="tx1"/>
            </a:solidFill>
          </a:ln>
        </p:spPr>
        <p:txBody>
          <a:bodyPr wrap="square" rtlCol="0">
            <a:spAutoFit/>
          </a:bodyPr>
          <a:lstStyle/>
          <a:p>
            <a:pPr algn="ctr"/>
            <a:r>
              <a:rPr lang="fr-CA" sz="900" dirty="0"/>
              <a:t>SGEU entièrement financés</a:t>
            </a:r>
          </a:p>
          <a:p>
            <a:pPr algn="ctr"/>
            <a:r>
              <a:rPr lang="fr-CA" sz="900" dirty="0"/>
              <a:t>Janvier et février 2021</a:t>
            </a:r>
          </a:p>
        </p:txBody>
      </p:sp>
      <p:sp>
        <p:nvSpPr>
          <p:cNvPr id="62" name="Left Bracket 61">
            <a:extLst>
              <a:ext uri="{FF2B5EF4-FFF2-40B4-BE49-F238E27FC236}">
                <a16:creationId xmlns:a16="http://schemas.microsoft.com/office/drawing/2014/main" id="{2E239B1D-836C-4BCC-92B3-0C3D7C4994E8}"/>
              </a:ext>
            </a:extLst>
          </p:cNvPr>
          <p:cNvSpPr/>
          <p:nvPr/>
        </p:nvSpPr>
        <p:spPr>
          <a:xfrm rot="16200000">
            <a:off x="2561316" y="2985420"/>
            <a:ext cx="284203" cy="1231299"/>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30" name="TextBox 29">
            <a:extLst>
              <a:ext uri="{FF2B5EF4-FFF2-40B4-BE49-F238E27FC236}">
                <a16:creationId xmlns:a16="http://schemas.microsoft.com/office/drawing/2014/main" id="{D4E0EB63-7E89-4861-BDD7-3B9A05284CC3}"/>
              </a:ext>
            </a:extLst>
          </p:cNvPr>
          <p:cNvSpPr txBox="1"/>
          <p:nvPr/>
        </p:nvSpPr>
        <p:spPr>
          <a:xfrm>
            <a:off x="2005589" y="3814755"/>
            <a:ext cx="1446966" cy="784830"/>
          </a:xfrm>
          <a:prstGeom prst="rect">
            <a:avLst/>
          </a:prstGeom>
          <a:solidFill>
            <a:schemeClr val="bg1"/>
          </a:solidFill>
          <a:ln>
            <a:solidFill>
              <a:schemeClr val="tx1"/>
            </a:solidFill>
          </a:ln>
        </p:spPr>
        <p:txBody>
          <a:bodyPr wrap="square" rtlCol="0">
            <a:spAutoFit/>
          </a:bodyPr>
          <a:lstStyle/>
          <a:p>
            <a:pPr algn="ctr"/>
            <a:r>
              <a:rPr lang="fr-CA" sz="900" dirty="0"/>
              <a:t>Services de garde d’enfants d’urgence (SGEU) entièrement financés</a:t>
            </a:r>
          </a:p>
          <a:p>
            <a:pPr algn="ctr"/>
            <a:r>
              <a:rPr lang="fr-CA" sz="900" dirty="0"/>
              <a:t>Mars à juin 2020</a:t>
            </a:r>
          </a:p>
        </p:txBody>
      </p:sp>
      <p:grpSp>
        <p:nvGrpSpPr>
          <p:cNvPr id="64" name="Group 63">
            <a:extLst>
              <a:ext uri="{FF2B5EF4-FFF2-40B4-BE49-F238E27FC236}">
                <a16:creationId xmlns:a16="http://schemas.microsoft.com/office/drawing/2014/main" id="{6707882F-4C90-41AE-A230-5A9B19D574D4}"/>
              </a:ext>
            </a:extLst>
          </p:cNvPr>
          <p:cNvGrpSpPr/>
          <p:nvPr/>
        </p:nvGrpSpPr>
        <p:grpSpPr>
          <a:xfrm>
            <a:off x="6925826" y="4244614"/>
            <a:ext cx="507714" cy="480236"/>
            <a:chOff x="4004153" y="4260750"/>
            <a:chExt cx="731520" cy="688288"/>
          </a:xfrm>
        </p:grpSpPr>
        <p:sp>
          <p:nvSpPr>
            <p:cNvPr id="65" name="Oval 64">
              <a:extLst>
                <a:ext uri="{FF2B5EF4-FFF2-40B4-BE49-F238E27FC236}">
                  <a16:creationId xmlns:a16="http://schemas.microsoft.com/office/drawing/2014/main" id="{4AA85F40-C566-4969-A2D5-BB2FE29E23C4}"/>
                </a:ext>
              </a:extLst>
            </p:cNvPr>
            <p:cNvSpPr/>
            <p:nvPr/>
          </p:nvSpPr>
          <p:spPr>
            <a:xfrm rot="10800000">
              <a:off x="4023549" y="4263485"/>
              <a:ext cx="692728" cy="6828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6" name="Graphic 65" descr="No sign">
              <a:extLst>
                <a:ext uri="{FF2B5EF4-FFF2-40B4-BE49-F238E27FC236}">
                  <a16:creationId xmlns:a16="http://schemas.microsoft.com/office/drawing/2014/main" id="{C85D9161-B54D-4C70-BA7E-E0420900D5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4004153" y="4260750"/>
              <a:ext cx="731520" cy="688288"/>
            </a:xfrm>
            <a:prstGeom prst="rect">
              <a:avLst/>
            </a:prstGeom>
          </p:spPr>
        </p:pic>
      </p:grpSp>
      <p:grpSp>
        <p:nvGrpSpPr>
          <p:cNvPr id="67" name="Group 66">
            <a:extLst>
              <a:ext uri="{FF2B5EF4-FFF2-40B4-BE49-F238E27FC236}">
                <a16:creationId xmlns:a16="http://schemas.microsoft.com/office/drawing/2014/main" id="{519F848A-38C7-42FB-969E-3E5454A0BF4C}"/>
              </a:ext>
            </a:extLst>
          </p:cNvPr>
          <p:cNvGrpSpPr/>
          <p:nvPr/>
        </p:nvGrpSpPr>
        <p:grpSpPr>
          <a:xfrm>
            <a:off x="5447471" y="4244614"/>
            <a:ext cx="507714" cy="480236"/>
            <a:chOff x="4004153" y="4260750"/>
            <a:chExt cx="731520" cy="688288"/>
          </a:xfrm>
        </p:grpSpPr>
        <p:sp>
          <p:nvSpPr>
            <p:cNvPr id="68" name="Oval 67">
              <a:extLst>
                <a:ext uri="{FF2B5EF4-FFF2-40B4-BE49-F238E27FC236}">
                  <a16:creationId xmlns:a16="http://schemas.microsoft.com/office/drawing/2014/main" id="{E979D9A7-6796-48D2-BDD7-68BBC24192A1}"/>
                </a:ext>
              </a:extLst>
            </p:cNvPr>
            <p:cNvSpPr/>
            <p:nvPr/>
          </p:nvSpPr>
          <p:spPr>
            <a:xfrm rot="10800000">
              <a:off x="4023549" y="4263485"/>
              <a:ext cx="692728" cy="6828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9" name="Graphic 68" descr="No sign">
              <a:extLst>
                <a:ext uri="{FF2B5EF4-FFF2-40B4-BE49-F238E27FC236}">
                  <a16:creationId xmlns:a16="http://schemas.microsoft.com/office/drawing/2014/main" id="{5B1B101D-3BAB-454E-BD6E-91325147EE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4004153" y="4260750"/>
              <a:ext cx="731520" cy="688288"/>
            </a:xfrm>
            <a:prstGeom prst="rect">
              <a:avLst/>
            </a:prstGeom>
          </p:spPr>
        </p:pic>
      </p:grpSp>
      <p:cxnSp>
        <p:nvCxnSpPr>
          <p:cNvPr id="75" name="Straight Connector 74">
            <a:extLst>
              <a:ext uri="{FF2B5EF4-FFF2-40B4-BE49-F238E27FC236}">
                <a16:creationId xmlns:a16="http://schemas.microsoft.com/office/drawing/2014/main" id="{CF436048-3F3F-42F5-BB8A-25D915FE0749}"/>
              </a:ext>
            </a:extLst>
          </p:cNvPr>
          <p:cNvCxnSpPr>
            <a:cxnSpLocks/>
          </p:cNvCxnSpPr>
          <p:nvPr/>
        </p:nvCxnSpPr>
        <p:spPr>
          <a:xfrm flipV="1">
            <a:off x="8934244" y="2162795"/>
            <a:ext cx="0" cy="1255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0DDC951-2EED-441F-9DF7-C971C21242A5}"/>
              </a:ext>
            </a:extLst>
          </p:cNvPr>
          <p:cNvSpPr txBox="1"/>
          <p:nvPr/>
        </p:nvSpPr>
        <p:spPr>
          <a:xfrm>
            <a:off x="8189660" y="2442581"/>
            <a:ext cx="1532919" cy="954107"/>
          </a:xfrm>
          <a:prstGeom prst="rect">
            <a:avLst/>
          </a:prstGeom>
          <a:solidFill>
            <a:schemeClr val="bg1"/>
          </a:solidFill>
          <a:ln>
            <a:solidFill>
              <a:schemeClr val="tx1"/>
            </a:solidFill>
          </a:ln>
        </p:spPr>
        <p:txBody>
          <a:bodyPr wrap="square" rtlCol="0">
            <a:spAutoFit/>
          </a:bodyPr>
          <a:lstStyle/>
          <a:p>
            <a:pPr algn="ctr"/>
            <a:r>
              <a:rPr lang="fr-CA" sz="900" dirty="0"/>
              <a:t>Annonce de la Politique en matière de divulgation relative à la vaccination contre la COVID-19 </a:t>
            </a:r>
          </a:p>
          <a:p>
            <a:pPr algn="ctr"/>
            <a:endParaRPr lang="fr-CA" sz="1000" dirty="0"/>
          </a:p>
          <a:p>
            <a:pPr algn="ctr"/>
            <a:r>
              <a:rPr lang="fr-CA" sz="1000" dirty="0"/>
              <a:t>Août 2021</a:t>
            </a:r>
          </a:p>
        </p:txBody>
      </p:sp>
      <p:grpSp>
        <p:nvGrpSpPr>
          <p:cNvPr id="74" name="Group 73">
            <a:extLst>
              <a:ext uri="{FF2B5EF4-FFF2-40B4-BE49-F238E27FC236}">
                <a16:creationId xmlns:a16="http://schemas.microsoft.com/office/drawing/2014/main" id="{0BE4E207-5E2E-4265-AFF4-008F76B45FBF}"/>
              </a:ext>
            </a:extLst>
          </p:cNvPr>
          <p:cNvGrpSpPr/>
          <p:nvPr/>
        </p:nvGrpSpPr>
        <p:grpSpPr>
          <a:xfrm>
            <a:off x="8692942" y="1755122"/>
            <a:ext cx="526357" cy="501425"/>
            <a:chOff x="7270021" y="1832266"/>
            <a:chExt cx="692728" cy="642851"/>
          </a:xfrm>
        </p:grpSpPr>
        <p:sp>
          <p:nvSpPr>
            <p:cNvPr id="72" name="Oval 71">
              <a:extLst>
                <a:ext uri="{FF2B5EF4-FFF2-40B4-BE49-F238E27FC236}">
                  <a16:creationId xmlns:a16="http://schemas.microsoft.com/office/drawing/2014/main" id="{AFC745BB-CD58-4053-A837-1850C6C9A291}"/>
                </a:ext>
              </a:extLst>
            </p:cNvPr>
            <p:cNvSpPr/>
            <p:nvPr/>
          </p:nvSpPr>
          <p:spPr>
            <a:xfrm>
              <a:off x="7270021" y="1832266"/>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3" name="Graphic 72" descr="Needle">
              <a:extLst>
                <a:ext uri="{FF2B5EF4-FFF2-40B4-BE49-F238E27FC236}">
                  <a16:creationId xmlns:a16="http://schemas.microsoft.com/office/drawing/2014/main" id="{17F4FDBE-A94A-4907-B87C-4C2366BD1E1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436385" y="1973691"/>
              <a:ext cx="360000" cy="360000"/>
            </a:xfrm>
            <a:prstGeom prst="rect">
              <a:avLst/>
            </a:prstGeom>
          </p:spPr>
        </p:pic>
      </p:grpSp>
      <p:cxnSp>
        <p:nvCxnSpPr>
          <p:cNvPr id="86" name="Straight Connector 85">
            <a:extLst>
              <a:ext uri="{FF2B5EF4-FFF2-40B4-BE49-F238E27FC236}">
                <a16:creationId xmlns:a16="http://schemas.microsoft.com/office/drawing/2014/main" id="{274C70C9-540E-429D-865F-4B47D76013AE}"/>
              </a:ext>
            </a:extLst>
          </p:cNvPr>
          <p:cNvCxnSpPr>
            <a:cxnSpLocks/>
          </p:cNvCxnSpPr>
          <p:nvPr/>
        </p:nvCxnSpPr>
        <p:spPr>
          <a:xfrm>
            <a:off x="4054549" y="3458967"/>
            <a:ext cx="0" cy="2367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F0D7B6B-3F0B-46DC-B797-069980043557}"/>
              </a:ext>
            </a:extLst>
          </p:cNvPr>
          <p:cNvCxnSpPr>
            <a:cxnSpLocks/>
          </p:cNvCxnSpPr>
          <p:nvPr/>
        </p:nvCxnSpPr>
        <p:spPr>
          <a:xfrm>
            <a:off x="4048891" y="5826641"/>
            <a:ext cx="6183174"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3C9F208-97FB-4E40-B3FE-77D2BD1792A2}"/>
              </a:ext>
            </a:extLst>
          </p:cNvPr>
          <p:cNvSpPr txBox="1"/>
          <p:nvPr/>
        </p:nvSpPr>
        <p:spPr>
          <a:xfrm>
            <a:off x="4521366" y="5599434"/>
            <a:ext cx="2046966" cy="369332"/>
          </a:xfrm>
          <a:prstGeom prst="rect">
            <a:avLst/>
          </a:prstGeom>
          <a:solidFill>
            <a:schemeClr val="bg1"/>
          </a:solidFill>
          <a:ln>
            <a:solidFill>
              <a:schemeClr val="tx1"/>
            </a:solidFill>
          </a:ln>
        </p:spPr>
        <p:txBody>
          <a:bodyPr wrap="square" rtlCol="0">
            <a:spAutoFit/>
          </a:bodyPr>
          <a:lstStyle/>
          <a:p>
            <a:pPr algn="ctr"/>
            <a:r>
              <a:rPr lang="fr-CA" sz="900" dirty="0"/>
              <a:t>Fourniture d’EPI à tous les programmes pour la garde d’enfants agréés</a:t>
            </a:r>
          </a:p>
        </p:txBody>
      </p:sp>
      <p:grpSp>
        <p:nvGrpSpPr>
          <p:cNvPr id="93" name="Group 92">
            <a:extLst>
              <a:ext uri="{FF2B5EF4-FFF2-40B4-BE49-F238E27FC236}">
                <a16:creationId xmlns:a16="http://schemas.microsoft.com/office/drawing/2014/main" id="{6A5AF7E4-F236-46E3-B8EE-5A77DEBFD289}"/>
              </a:ext>
            </a:extLst>
          </p:cNvPr>
          <p:cNvGrpSpPr/>
          <p:nvPr/>
        </p:nvGrpSpPr>
        <p:grpSpPr>
          <a:xfrm>
            <a:off x="3832091" y="5531668"/>
            <a:ext cx="526357" cy="501425"/>
            <a:chOff x="7270021" y="1832266"/>
            <a:chExt cx="692728" cy="642851"/>
          </a:xfrm>
        </p:grpSpPr>
        <p:sp>
          <p:nvSpPr>
            <p:cNvPr id="94" name="Oval 93">
              <a:extLst>
                <a:ext uri="{FF2B5EF4-FFF2-40B4-BE49-F238E27FC236}">
                  <a16:creationId xmlns:a16="http://schemas.microsoft.com/office/drawing/2014/main" id="{7DFE6014-E30C-4279-B466-348197B21FD6}"/>
                </a:ext>
              </a:extLst>
            </p:cNvPr>
            <p:cNvSpPr/>
            <p:nvPr/>
          </p:nvSpPr>
          <p:spPr>
            <a:xfrm>
              <a:off x="7270021" y="1832266"/>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5" name="Graphic 94" descr="Surgical mask outline">
              <a:extLst>
                <a:ext uri="{FF2B5EF4-FFF2-40B4-BE49-F238E27FC236}">
                  <a16:creationId xmlns:a16="http://schemas.microsoft.com/office/drawing/2014/main" id="{93106D13-9A03-4F8A-9B9C-57082C1B7F9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436385" y="1978345"/>
              <a:ext cx="360001" cy="350691"/>
            </a:xfrm>
            <a:prstGeom prst="rect">
              <a:avLst/>
            </a:prstGeom>
          </p:spPr>
        </p:pic>
      </p:grpSp>
      <p:sp>
        <p:nvSpPr>
          <p:cNvPr id="48" name="TextBox 47">
            <a:extLst>
              <a:ext uri="{FF2B5EF4-FFF2-40B4-BE49-F238E27FC236}">
                <a16:creationId xmlns:a16="http://schemas.microsoft.com/office/drawing/2014/main" id="{9E469C45-4197-4C2E-9937-4810B9F7B6F1}"/>
              </a:ext>
            </a:extLst>
          </p:cNvPr>
          <p:cNvSpPr txBox="1"/>
          <p:nvPr/>
        </p:nvSpPr>
        <p:spPr>
          <a:xfrm>
            <a:off x="2763513" y="1769116"/>
            <a:ext cx="1151151" cy="784830"/>
          </a:xfrm>
          <a:prstGeom prst="rect">
            <a:avLst/>
          </a:prstGeom>
          <a:solidFill>
            <a:schemeClr val="bg1"/>
          </a:solidFill>
          <a:ln>
            <a:solidFill>
              <a:schemeClr val="tx1"/>
            </a:solidFill>
          </a:ln>
        </p:spPr>
        <p:txBody>
          <a:bodyPr wrap="square" lIns="91440" tIns="45720" rIns="91440" bIns="45720" rtlCol="0" anchor="t">
            <a:spAutoFit/>
          </a:bodyPr>
          <a:lstStyle/>
          <a:p>
            <a:pPr algn="ctr"/>
            <a:r>
              <a:rPr lang="fr-CA" sz="900" dirty="0"/>
              <a:t>Réouverture des services de garde d’enfants à capacité limitée</a:t>
            </a:r>
          </a:p>
          <a:p>
            <a:pPr algn="ctr"/>
            <a:r>
              <a:rPr lang="fr-CA" sz="900" dirty="0"/>
              <a:t>Juin 2020</a:t>
            </a:r>
          </a:p>
        </p:txBody>
      </p:sp>
      <p:sp>
        <p:nvSpPr>
          <p:cNvPr id="49" name="TextBox 48">
            <a:extLst>
              <a:ext uri="{FF2B5EF4-FFF2-40B4-BE49-F238E27FC236}">
                <a16:creationId xmlns:a16="http://schemas.microsoft.com/office/drawing/2014/main" id="{8C5A078E-73A5-40DB-8FD1-04044E039E6E}"/>
              </a:ext>
            </a:extLst>
          </p:cNvPr>
          <p:cNvSpPr txBox="1"/>
          <p:nvPr/>
        </p:nvSpPr>
        <p:spPr>
          <a:xfrm>
            <a:off x="3932426" y="2621330"/>
            <a:ext cx="1151151" cy="577081"/>
          </a:xfrm>
          <a:prstGeom prst="rect">
            <a:avLst/>
          </a:prstGeom>
          <a:solidFill>
            <a:schemeClr val="bg1"/>
          </a:solidFill>
          <a:ln>
            <a:solidFill>
              <a:schemeClr val="tx1"/>
            </a:solidFill>
          </a:ln>
        </p:spPr>
        <p:txBody>
          <a:bodyPr wrap="square" lIns="91440" tIns="45720" rIns="91440" bIns="45720" rtlCol="0" anchor="t">
            <a:spAutoFit/>
          </a:bodyPr>
          <a:lstStyle/>
          <a:p>
            <a:pPr algn="ctr"/>
            <a:r>
              <a:rPr lang="fr-CA" sz="1050"/>
              <a:t>Retour à la pleine capacité Septembre 2020</a:t>
            </a:r>
          </a:p>
        </p:txBody>
      </p:sp>
      <p:grpSp>
        <p:nvGrpSpPr>
          <p:cNvPr id="50" name="Group 49">
            <a:extLst>
              <a:ext uri="{FF2B5EF4-FFF2-40B4-BE49-F238E27FC236}">
                <a16:creationId xmlns:a16="http://schemas.microsoft.com/office/drawing/2014/main" id="{43F9DAAC-759E-479B-9E56-B64F2444A0C8}"/>
              </a:ext>
            </a:extLst>
          </p:cNvPr>
          <p:cNvGrpSpPr/>
          <p:nvPr/>
        </p:nvGrpSpPr>
        <p:grpSpPr>
          <a:xfrm>
            <a:off x="2971887" y="1071161"/>
            <a:ext cx="692728" cy="642851"/>
            <a:chOff x="3408441" y="1030599"/>
            <a:chExt cx="692728" cy="642851"/>
          </a:xfrm>
        </p:grpSpPr>
        <p:sp>
          <p:nvSpPr>
            <p:cNvPr id="51" name="Oval 50">
              <a:extLst>
                <a:ext uri="{FF2B5EF4-FFF2-40B4-BE49-F238E27FC236}">
                  <a16:creationId xmlns:a16="http://schemas.microsoft.com/office/drawing/2014/main" id="{C8CDD8FC-FB4E-411B-87A4-8B4154FFE10E}"/>
                </a:ext>
              </a:extLst>
            </p:cNvPr>
            <p:cNvSpPr/>
            <p:nvPr/>
          </p:nvSpPr>
          <p:spPr>
            <a:xfrm>
              <a:off x="3408441" y="1030599"/>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2" name="Graphic 51" descr="Woman with baby outline">
              <a:extLst>
                <a:ext uri="{FF2B5EF4-FFF2-40B4-BE49-F238E27FC236}">
                  <a16:creationId xmlns:a16="http://schemas.microsoft.com/office/drawing/2014/main" id="{6DA96A1F-B3BD-4FBE-8145-7E66847B576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494145" y="1097122"/>
              <a:ext cx="521320" cy="515562"/>
            </a:xfrm>
            <a:prstGeom prst="rect">
              <a:avLst/>
            </a:prstGeom>
          </p:spPr>
        </p:pic>
      </p:grpSp>
      <p:cxnSp>
        <p:nvCxnSpPr>
          <p:cNvPr id="107" name="Straight Connector 106">
            <a:extLst>
              <a:ext uri="{FF2B5EF4-FFF2-40B4-BE49-F238E27FC236}">
                <a16:creationId xmlns:a16="http://schemas.microsoft.com/office/drawing/2014/main" id="{5C3DE626-7D57-4E78-B118-85E1D1129300}"/>
              </a:ext>
            </a:extLst>
          </p:cNvPr>
          <p:cNvCxnSpPr>
            <a:cxnSpLocks/>
          </p:cNvCxnSpPr>
          <p:nvPr/>
        </p:nvCxnSpPr>
        <p:spPr>
          <a:xfrm>
            <a:off x="9331842" y="3458968"/>
            <a:ext cx="0" cy="614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F9BEC9D-BFB9-41AE-950A-57C07BF57DA8}"/>
              </a:ext>
            </a:extLst>
          </p:cNvPr>
          <p:cNvCxnSpPr>
            <a:cxnSpLocks/>
          </p:cNvCxnSpPr>
          <p:nvPr/>
        </p:nvCxnSpPr>
        <p:spPr>
          <a:xfrm flipV="1">
            <a:off x="9339646" y="4073948"/>
            <a:ext cx="1114878" cy="1"/>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61670E9-CF3B-4BB8-A753-1E3A6EE03395}"/>
              </a:ext>
            </a:extLst>
          </p:cNvPr>
          <p:cNvSpPr txBox="1"/>
          <p:nvPr/>
        </p:nvSpPr>
        <p:spPr>
          <a:xfrm>
            <a:off x="9489576" y="3583321"/>
            <a:ext cx="1114878" cy="661720"/>
          </a:xfrm>
          <a:prstGeom prst="rect">
            <a:avLst/>
          </a:prstGeom>
          <a:solidFill>
            <a:schemeClr val="bg1"/>
          </a:solidFill>
          <a:ln>
            <a:solidFill>
              <a:schemeClr val="tx1"/>
            </a:solidFill>
          </a:ln>
        </p:spPr>
        <p:txBody>
          <a:bodyPr wrap="square" rtlCol="0">
            <a:spAutoFit/>
          </a:bodyPr>
          <a:lstStyle/>
          <a:p>
            <a:pPr algn="ctr"/>
            <a:r>
              <a:rPr lang="fr-CA" sz="900" dirty="0"/>
              <a:t>Fourniture de tests de dépistage antigénique rapide </a:t>
            </a:r>
          </a:p>
          <a:p>
            <a:pPr algn="ctr"/>
            <a:endParaRPr lang="fr-CA" sz="1000" dirty="0"/>
          </a:p>
        </p:txBody>
      </p:sp>
      <p:grpSp>
        <p:nvGrpSpPr>
          <p:cNvPr id="115" name="Group 114">
            <a:extLst>
              <a:ext uri="{FF2B5EF4-FFF2-40B4-BE49-F238E27FC236}">
                <a16:creationId xmlns:a16="http://schemas.microsoft.com/office/drawing/2014/main" id="{26F3E96E-581C-4F77-A29C-0E64DE1EC8E8}"/>
              </a:ext>
            </a:extLst>
          </p:cNvPr>
          <p:cNvGrpSpPr/>
          <p:nvPr/>
        </p:nvGrpSpPr>
        <p:grpSpPr>
          <a:xfrm>
            <a:off x="9089628" y="3814756"/>
            <a:ext cx="526357" cy="501425"/>
            <a:chOff x="7270021" y="1832266"/>
            <a:chExt cx="692728" cy="642851"/>
          </a:xfrm>
        </p:grpSpPr>
        <p:sp>
          <p:nvSpPr>
            <p:cNvPr id="116" name="Oval 115">
              <a:extLst>
                <a:ext uri="{FF2B5EF4-FFF2-40B4-BE49-F238E27FC236}">
                  <a16:creationId xmlns:a16="http://schemas.microsoft.com/office/drawing/2014/main" id="{63B1BE2D-BDD9-4A30-BA75-012A1B84D1CE}"/>
                </a:ext>
              </a:extLst>
            </p:cNvPr>
            <p:cNvSpPr/>
            <p:nvPr/>
          </p:nvSpPr>
          <p:spPr>
            <a:xfrm>
              <a:off x="7270021" y="1832266"/>
              <a:ext cx="692728" cy="6428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7" name="Graphic 116" descr="Test tubes">
              <a:extLst>
                <a:ext uri="{FF2B5EF4-FFF2-40B4-BE49-F238E27FC236}">
                  <a16:creationId xmlns:a16="http://schemas.microsoft.com/office/drawing/2014/main" id="{3D1C8EC9-C0E2-440C-AFB7-72C5A643506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436385" y="1978345"/>
              <a:ext cx="360001" cy="350691"/>
            </a:xfrm>
            <a:prstGeom prst="rect">
              <a:avLst/>
            </a:prstGeom>
          </p:spPr>
        </p:pic>
      </p:grpSp>
    </p:spTree>
    <p:extLst>
      <p:ext uri="{BB962C8B-B14F-4D97-AF65-F5344CB8AC3E}">
        <p14:creationId xmlns:p14="http://schemas.microsoft.com/office/powerpoint/2010/main" val="79327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a:xfrm>
            <a:off x="1871295" y="2436938"/>
            <a:ext cx="7717322" cy="2250279"/>
          </a:xfrm>
        </p:spPr>
        <p:txBody>
          <a:bodyPr/>
          <a:lstStyle/>
          <a:p>
            <a:r>
              <a:rPr lang="fr-CA" dirty="0"/>
              <a:t>Mises à jour sur la santé et la sécurité</a:t>
            </a:r>
          </a:p>
        </p:txBody>
      </p:sp>
    </p:spTree>
    <p:extLst>
      <p:ext uri="{BB962C8B-B14F-4D97-AF65-F5344CB8AC3E}">
        <p14:creationId xmlns:p14="http://schemas.microsoft.com/office/powerpoint/2010/main" val="103556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F020-550D-4778-9C03-8C44FED9B17F}"/>
              </a:ext>
            </a:extLst>
          </p:cNvPr>
          <p:cNvSpPr>
            <a:spLocks noGrp="1"/>
          </p:cNvSpPr>
          <p:nvPr>
            <p:ph type="title"/>
          </p:nvPr>
        </p:nvSpPr>
        <p:spPr/>
        <p:txBody>
          <a:bodyPr/>
          <a:lstStyle/>
          <a:p>
            <a:r>
              <a:rPr lang="fr-CA"/>
              <a:t>Mises à jour sur la santé et la sécurité</a:t>
            </a:r>
          </a:p>
        </p:txBody>
      </p:sp>
      <p:sp>
        <p:nvSpPr>
          <p:cNvPr id="3" name="Text Placeholder 2">
            <a:extLst>
              <a:ext uri="{FF2B5EF4-FFF2-40B4-BE49-F238E27FC236}">
                <a16:creationId xmlns:a16="http://schemas.microsoft.com/office/drawing/2014/main" id="{E0E18667-3078-4428-8646-C42CCFAF761C}"/>
              </a:ext>
            </a:extLst>
          </p:cNvPr>
          <p:cNvSpPr>
            <a:spLocks noGrp="1"/>
          </p:cNvSpPr>
          <p:nvPr>
            <p:ph type="body" idx="13"/>
          </p:nvPr>
        </p:nvSpPr>
        <p:spPr>
          <a:xfrm>
            <a:off x="453292" y="1077566"/>
            <a:ext cx="11275647" cy="323852"/>
          </a:xfrm>
        </p:spPr>
        <p:txBody>
          <a:bodyPr/>
          <a:lstStyle/>
          <a:p>
            <a:r>
              <a:rPr lang="fr-CA" dirty="0"/>
              <a:t>Exigences en matière de santé et de sécurité</a:t>
            </a:r>
          </a:p>
        </p:txBody>
      </p:sp>
      <p:sp>
        <p:nvSpPr>
          <p:cNvPr id="4" name="Content Placeholder 3">
            <a:extLst>
              <a:ext uri="{FF2B5EF4-FFF2-40B4-BE49-F238E27FC236}">
                <a16:creationId xmlns:a16="http://schemas.microsoft.com/office/drawing/2014/main" id="{EAE1CF04-89AA-45EF-BE09-E23EE339501E}"/>
              </a:ext>
            </a:extLst>
          </p:cNvPr>
          <p:cNvSpPr>
            <a:spLocks noGrp="1"/>
          </p:cNvSpPr>
          <p:nvPr>
            <p:ph idx="1"/>
          </p:nvPr>
        </p:nvSpPr>
        <p:spPr>
          <a:xfrm>
            <a:off x="453292" y="1476262"/>
            <a:ext cx="11275645" cy="3905475"/>
          </a:xfrm>
        </p:spPr>
        <p:txBody>
          <a:bodyPr vert="horz" lIns="91440" tIns="45720" rIns="91440" bIns="45720" rtlCol="0" anchor="t">
            <a:noAutofit/>
          </a:bodyPr>
          <a:lstStyle/>
          <a:p>
            <a:r>
              <a:rPr lang="fr-CA" dirty="0"/>
              <a:t>Les programmes pour la garde d’enfants agréés doivent s’assurer de respecter toutes les exigences de la </a:t>
            </a:r>
            <a:r>
              <a:rPr lang="fr-CA" i="1" dirty="0"/>
              <a:t>Loi de 2014 sur la garde d’enfants et la petite enfance</a:t>
            </a:r>
            <a:r>
              <a:rPr lang="fr-CA" dirty="0"/>
              <a:t> et de ses règlements, ainsi que toutes les exigences accrues en matière de santé et de sécurité établies par le ministère de l’Éducation, le médecin hygiéniste en chef et le bureau de santé publique de leur région. Ces exigences sont notamment les suivantes :</a:t>
            </a:r>
          </a:p>
          <a:p>
            <a:pPr marL="342900" indent="-342900">
              <a:spcAft>
                <a:spcPts val="600"/>
              </a:spcAft>
              <a:buFont typeface="Arial" panose="020B0604020202020204" pitchFamily="34" charset="0"/>
              <a:buChar char="•"/>
            </a:pPr>
            <a:r>
              <a:rPr lang="fr-CA" sz="1600" dirty="0"/>
              <a:t>Créer des protocoles de santé et de sécurité liés à la COVID-19 </a:t>
            </a:r>
            <a:r>
              <a:rPr lang="fr-CA" sz="1600" dirty="0">
                <a:solidFill>
                  <a:srgbClr val="FF0000"/>
                </a:solidFill>
              </a:rPr>
              <a:t>conformément aux directives de santé publique du ministère et de la région sur la façon de gérer le dépistage des symptômes</a:t>
            </a:r>
            <a:r>
              <a:rPr lang="fr-CA" sz="1600" dirty="0"/>
              <a:t>, le port du masque et de l’EPI, les éclosions et la distanciation physique. </a:t>
            </a:r>
            <a:r>
              <a:rPr lang="fr-CA" sz="1600" dirty="0">
                <a:solidFill>
                  <a:srgbClr val="FF0000"/>
                </a:solidFill>
              </a:rPr>
              <a:t>Les politiques et les protocoles des titulaires de permis</a:t>
            </a:r>
            <a:r>
              <a:rPr lang="fr-CA" sz="1600" dirty="0"/>
              <a:t> doivent être fournis aux parents et examinés par tous les membres du personnel et les fournisseurs;</a:t>
            </a:r>
          </a:p>
          <a:p>
            <a:pPr marL="342900" indent="-342900">
              <a:spcAft>
                <a:spcPts val="600"/>
              </a:spcAft>
              <a:buFont typeface="Arial" panose="020B0604020202020204" pitchFamily="34" charset="0"/>
              <a:buChar char="•"/>
            </a:pPr>
            <a:r>
              <a:rPr lang="fr-CA" sz="1600" dirty="0">
                <a:solidFill>
                  <a:srgbClr val="FF0000"/>
                </a:solidFill>
              </a:rPr>
              <a:t>Regrouper en cohortes les groupes d’âge autorisés</a:t>
            </a:r>
            <a:r>
              <a:rPr lang="fr-CA" sz="1600" dirty="0"/>
              <a:t>, favoriser la distanciation physique dans la mesure du possible et veiller à l’exactitude des registres de présence pour faciliter la recherche des contacts;</a:t>
            </a:r>
          </a:p>
          <a:p>
            <a:pPr marL="342900" indent="-342900">
              <a:spcAft>
                <a:spcPts val="600"/>
              </a:spcAft>
              <a:buFont typeface="Arial" panose="020B0604020202020204" pitchFamily="34" charset="0"/>
              <a:buChar char="•"/>
            </a:pPr>
            <a:r>
              <a:rPr lang="fr-CA" sz="1600" dirty="0"/>
              <a:t>S’assurer que tous les adultes portent un masque </a:t>
            </a:r>
            <a:r>
              <a:rPr lang="fr-CA" sz="1600" dirty="0">
                <a:solidFill>
                  <a:srgbClr val="FF0000"/>
                </a:solidFill>
              </a:rPr>
              <a:t>médical</a:t>
            </a:r>
            <a:r>
              <a:rPr lang="fr-CA" sz="1600" dirty="0"/>
              <a:t> et une protection oculaire et que tous les enfants à partir de la 1</a:t>
            </a:r>
            <a:r>
              <a:rPr lang="fr-CA" sz="1600" baseline="30000" dirty="0"/>
              <a:t>re</a:t>
            </a:r>
            <a:r>
              <a:rPr lang="fr-CA" sz="1600" dirty="0"/>
              <a:t> année portent un masque non médical/en tissu à l’intérieur; </a:t>
            </a:r>
          </a:p>
          <a:p>
            <a:pPr marL="342900" indent="-342900">
              <a:spcAft>
                <a:spcPts val="600"/>
              </a:spcAft>
              <a:buFont typeface="Arial" panose="020B0604020202020204" pitchFamily="34" charset="0"/>
              <a:buChar char="•"/>
            </a:pPr>
            <a:r>
              <a:rPr lang="fr-CA" sz="1600" dirty="0"/>
              <a:t>Procéder au dépistage des symptômes auprès de toutes les personnes qui entrent dans les locaux de garde d’enfants;</a:t>
            </a:r>
          </a:p>
          <a:p>
            <a:pPr marL="342900" indent="-342900">
              <a:spcAft>
                <a:spcPts val="600"/>
              </a:spcAft>
              <a:buFont typeface="Arial" panose="020B0604020202020204" pitchFamily="34" charset="0"/>
              <a:buChar char="•"/>
            </a:pPr>
            <a:r>
              <a:rPr lang="fr-CA" sz="1600" dirty="0"/>
              <a:t>Fournir des directives sur le milieu de garde d’enfants, notamment sur le matériel et l’équipement, le nettoyage, la ventilation et l’hygiène des mains.</a:t>
            </a:r>
          </a:p>
          <a:p>
            <a:pPr marL="342900" indent="-342900">
              <a:spcAft>
                <a:spcPts val="600"/>
              </a:spcAft>
              <a:buFont typeface="Arial" panose="020B0604020202020204" pitchFamily="34" charset="0"/>
              <a:buChar char="•"/>
            </a:pPr>
            <a:r>
              <a:rPr lang="fr-CA" sz="1600" dirty="0"/>
              <a:t>Créer des protocoles d’arrivée et de départ des enfants aux services de garde qui facilitent la distanciation physique.</a:t>
            </a:r>
          </a:p>
          <a:p>
            <a:endParaRPr lang="en-CA" dirty="0"/>
          </a:p>
        </p:txBody>
      </p:sp>
      <p:sp>
        <p:nvSpPr>
          <p:cNvPr id="5" name="Slide Number Placeholder 4">
            <a:extLst>
              <a:ext uri="{FF2B5EF4-FFF2-40B4-BE49-F238E27FC236}">
                <a16:creationId xmlns:a16="http://schemas.microsoft.com/office/drawing/2014/main" id="{F2D88D9B-DB19-42DD-81DE-B00181DB3621}"/>
              </a:ext>
            </a:extLst>
          </p:cNvPr>
          <p:cNvSpPr>
            <a:spLocks noGrp="1"/>
          </p:cNvSpPr>
          <p:nvPr>
            <p:ph type="sldNum" sz="quarter" idx="12"/>
          </p:nvPr>
        </p:nvSpPr>
        <p:spPr/>
        <p:txBody>
          <a:bodyPr/>
          <a:lstStyle/>
          <a:p>
            <a:fld id="{9CAA33A2-411E-8443-83D0-3263C24E97A5}" type="slidenum">
              <a:rPr lang="en-US" smtClean="0"/>
              <a:pPr/>
              <a:t>7</a:t>
            </a:fld>
            <a:endParaRPr lang="en-US"/>
          </a:p>
        </p:txBody>
      </p:sp>
      <p:sp>
        <p:nvSpPr>
          <p:cNvPr id="6" name="Footer Placeholder 5">
            <a:extLst>
              <a:ext uri="{FF2B5EF4-FFF2-40B4-BE49-F238E27FC236}">
                <a16:creationId xmlns:a16="http://schemas.microsoft.com/office/drawing/2014/main" id="{59A499EE-A570-40BE-AD31-BFE93AF77F07}"/>
              </a:ext>
            </a:extLst>
          </p:cNvPr>
          <p:cNvSpPr>
            <a:spLocks noGrp="1"/>
          </p:cNvSpPr>
          <p:nvPr>
            <p:ph type="ftr" sz="quarter" idx="11"/>
          </p:nvPr>
        </p:nvSpPr>
        <p:spPr>
          <a:xfrm>
            <a:off x="1148861" y="6276603"/>
            <a:ext cx="3951645" cy="365125"/>
          </a:xfrm>
        </p:spPr>
        <p:txBody>
          <a:bodyPr/>
          <a:lstStyle/>
          <a:p>
            <a:pPr algn="l"/>
            <a:r>
              <a:rPr lang="fr-CA" dirty="0"/>
              <a:t>Webinaire à l’intention des services de garde agréés</a:t>
            </a:r>
          </a:p>
        </p:txBody>
      </p:sp>
    </p:spTree>
    <p:extLst>
      <p:ext uri="{BB962C8B-B14F-4D97-AF65-F5344CB8AC3E}">
        <p14:creationId xmlns:p14="http://schemas.microsoft.com/office/powerpoint/2010/main" val="417458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F020-550D-4778-9C03-8C44FED9B17F}"/>
              </a:ext>
            </a:extLst>
          </p:cNvPr>
          <p:cNvSpPr>
            <a:spLocks noGrp="1"/>
          </p:cNvSpPr>
          <p:nvPr>
            <p:ph type="title"/>
          </p:nvPr>
        </p:nvSpPr>
        <p:spPr/>
        <p:txBody>
          <a:bodyPr/>
          <a:lstStyle/>
          <a:p>
            <a:r>
              <a:rPr lang="fr-CA"/>
              <a:t>Mises à jour sur la santé et la sécurité</a:t>
            </a:r>
          </a:p>
        </p:txBody>
      </p:sp>
      <p:sp>
        <p:nvSpPr>
          <p:cNvPr id="3" name="Text Placeholder 2">
            <a:extLst>
              <a:ext uri="{FF2B5EF4-FFF2-40B4-BE49-F238E27FC236}">
                <a16:creationId xmlns:a16="http://schemas.microsoft.com/office/drawing/2014/main" id="{E0E18667-3078-4428-8646-C42CCFAF761C}"/>
              </a:ext>
            </a:extLst>
          </p:cNvPr>
          <p:cNvSpPr>
            <a:spLocks noGrp="1"/>
          </p:cNvSpPr>
          <p:nvPr>
            <p:ph type="body" idx="13"/>
          </p:nvPr>
        </p:nvSpPr>
        <p:spPr/>
        <p:txBody>
          <a:bodyPr/>
          <a:lstStyle/>
          <a:p>
            <a:r>
              <a:rPr lang="fr-CA"/>
              <a:t>Mise à jour des directives opérationnelles</a:t>
            </a:r>
          </a:p>
        </p:txBody>
      </p:sp>
      <p:sp>
        <p:nvSpPr>
          <p:cNvPr id="4" name="Content Placeholder 3">
            <a:extLst>
              <a:ext uri="{FF2B5EF4-FFF2-40B4-BE49-F238E27FC236}">
                <a16:creationId xmlns:a16="http://schemas.microsoft.com/office/drawing/2014/main" id="{EAE1CF04-89AA-45EF-BE09-E23EE339501E}"/>
              </a:ext>
            </a:extLst>
          </p:cNvPr>
          <p:cNvSpPr>
            <a:spLocks noGrp="1"/>
          </p:cNvSpPr>
          <p:nvPr>
            <p:ph idx="1"/>
          </p:nvPr>
        </p:nvSpPr>
        <p:spPr>
          <a:xfrm>
            <a:off x="463062" y="2040769"/>
            <a:ext cx="11275645" cy="3905475"/>
          </a:xfrm>
        </p:spPr>
        <p:txBody>
          <a:bodyPr vert="horz" lIns="91440" tIns="45720" rIns="91440" bIns="45720" rtlCol="0" anchor="t">
            <a:noAutofit/>
          </a:bodyPr>
          <a:lstStyle/>
          <a:p>
            <a:pPr>
              <a:spcAft>
                <a:spcPts val="600"/>
              </a:spcAft>
            </a:pPr>
            <a:r>
              <a:rPr lang="fr-CA"/>
              <a:t>En août et en septembre 2021, des modifications réglementaires sont entrées en vigueur, le document des directives opérationnelles a été mis à jour et l’outil de dépistage a été révisé afin de tenir compte des conseils de santé publique en vigueur.</a:t>
            </a:r>
          </a:p>
          <a:p>
            <a:pPr marL="342900" indent="-342900">
              <a:spcAft>
                <a:spcPts val="600"/>
              </a:spcAft>
              <a:buFont typeface="Arial" panose="020B0604020202020204" pitchFamily="34" charset="0"/>
              <a:buChar char="•"/>
            </a:pPr>
            <a:r>
              <a:rPr lang="fr-CA" sz="1600"/>
              <a:t>Les bénévoles essentiels sont autorisés sur place.</a:t>
            </a:r>
          </a:p>
          <a:p>
            <a:pPr lvl="1">
              <a:spcAft>
                <a:spcPts val="600"/>
              </a:spcAft>
            </a:pPr>
            <a:r>
              <a:rPr lang="fr-CA" sz="1600"/>
              <a:t>Les titulaires de permis doivent s’assurer que toutes les exigences pour les bénévoles sont respectées (par exemple, dépistage, divulgation relative à la vaccination contre la COVID-19 et registres de présence).</a:t>
            </a:r>
          </a:p>
          <a:p>
            <a:pPr marL="342900" indent="-342900">
              <a:spcAft>
                <a:spcPts val="600"/>
              </a:spcAft>
              <a:buFont typeface="Arial" panose="020B0604020202020204" pitchFamily="34" charset="0"/>
              <a:buChar char="•"/>
            </a:pPr>
            <a:r>
              <a:rPr lang="fr-CA" sz="1600"/>
              <a:t>Les politiques relatives à la COVID-19 ne peuvent plus comprendre de protocoles qui interdisent aux parents d’entrer dans les locaux de garde d’enfants.</a:t>
            </a:r>
          </a:p>
          <a:p>
            <a:pPr lvl="1"/>
            <a:r>
              <a:rPr lang="fr-CA" sz="1600"/>
              <a:t>Les titulaires de permis doivent s’assurer que toutes les exigences pour les personnes qui entrent dans les locaux sont respectées (par exemple, dépistage et registres de présence). Ils peuvent également envisager la façon dont ils limiteront le nombre de personnes dans le centre de garde aux heures de grande affluence.</a:t>
            </a:r>
          </a:p>
          <a:p>
            <a:pPr lvl="1"/>
            <a:r>
              <a:rPr lang="fr-CA" sz="1600"/>
              <a:t>Les titulaires de permis peuvent continuer d’offrir des procédures d’arrivée et de départ des enfants lorsque les parents n’entrent pas dans le bâtiment; toutefois, si un parent souhaite entrer dans les locaux, il doit être autorisé à le faire à moins qu’un titulaire de permis mette en œuvre une directive provenant d’un médecin hygiéniste concernant la COVID-19.</a:t>
            </a:r>
          </a:p>
          <a:p>
            <a:endParaRPr lang="en-CA" dirty="0"/>
          </a:p>
        </p:txBody>
      </p:sp>
      <p:sp>
        <p:nvSpPr>
          <p:cNvPr id="5" name="Slide Number Placeholder 4">
            <a:extLst>
              <a:ext uri="{FF2B5EF4-FFF2-40B4-BE49-F238E27FC236}">
                <a16:creationId xmlns:a16="http://schemas.microsoft.com/office/drawing/2014/main" id="{F2D88D9B-DB19-42DD-81DE-B00181DB3621}"/>
              </a:ext>
            </a:extLst>
          </p:cNvPr>
          <p:cNvSpPr>
            <a:spLocks noGrp="1"/>
          </p:cNvSpPr>
          <p:nvPr>
            <p:ph type="sldNum" sz="quarter" idx="12"/>
          </p:nvPr>
        </p:nvSpPr>
        <p:spPr/>
        <p:txBody>
          <a:bodyPr/>
          <a:lstStyle/>
          <a:p>
            <a:fld id="{9CAA33A2-411E-8443-83D0-3263C24E97A5}" type="slidenum">
              <a:rPr lang="en-US" smtClean="0"/>
              <a:pPr/>
              <a:t>8</a:t>
            </a:fld>
            <a:endParaRPr lang="en-US"/>
          </a:p>
        </p:txBody>
      </p:sp>
      <p:sp>
        <p:nvSpPr>
          <p:cNvPr id="6" name="Footer Placeholder 5">
            <a:extLst>
              <a:ext uri="{FF2B5EF4-FFF2-40B4-BE49-F238E27FC236}">
                <a16:creationId xmlns:a16="http://schemas.microsoft.com/office/drawing/2014/main" id="{59A499EE-A570-40BE-AD31-BFE93AF77F07}"/>
              </a:ext>
            </a:extLst>
          </p:cNvPr>
          <p:cNvSpPr>
            <a:spLocks noGrp="1"/>
          </p:cNvSpPr>
          <p:nvPr>
            <p:ph type="ftr" sz="quarter" idx="11"/>
          </p:nvPr>
        </p:nvSpPr>
        <p:spPr>
          <a:xfrm>
            <a:off x="1148861" y="6276603"/>
            <a:ext cx="3951645" cy="365125"/>
          </a:xfrm>
        </p:spPr>
        <p:txBody>
          <a:bodyPr/>
          <a:lstStyle/>
          <a:p>
            <a:pPr algn="l"/>
            <a:r>
              <a:rPr lang="fr-CA" dirty="0"/>
              <a:t>Webinaire à l’intention des services de garde agréés</a:t>
            </a:r>
          </a:p>
        </p:txBody>
      </p:sp>
    </p:spTree>
    <p:extLst>
      <p:ext uri="{BB962C8B-B14F-4D97-AF65-F5344CB8AC3E}">
        <p14:creationId xmlns:p14="http://schemas.microsoft.com/office/powerpoint/2010/main" val="7607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F020-550D-4778-9C03-8C44FED9B17F}"/>
              </a:ext>
            </a:extLst>
          </p:cNvPr>
          <p:cNvSpPr>
            <a:spLocks noGrp="1"/>
          </p:cNvSpPr>
          <p:nvPr>
            <p:ph type="title"/>
          </p:nvPr>
        </p:nvSpPr>
        <p:spPr/>
        <p:txBody>
          <a:bodyPr/>
          <a:lstStyle/>
          <a:p>
            <a:r>
              <a:rPr lang="fr-CA"/>
              <a:t>Mises à jour sur la santé et la sécurité</a:t>
            </a:r>
          </a:p>
        </p:txBody>
      </p:sp>
      <p:sp>
        <p:nvSpPr>
          <p:cNvPr id="3" name="Text Placeholder 2">
            <a:extLst>
              <a:ext uri="{FF2B5EF4-FFF2-40B4-BE49-F238E27FC236}">
                <a16:creationId xmlns:a16="http://schemas.microsoft.com/office/drawing/2014/main" id="{E0E18667-3078-4428-8646-C42CCFAF761C}"/>
              </a:ext>
            </a:extLst>
          </p:cNvPr>
          <p:cNvSpPr>
            <a:spLocks noGrp="1"/>
          </p:cNvSpPr>
          <p:nvPr>
            <p:ph type="body" idx="13"/>
          </p:nvPr>
        </p:nvSpPr>
        <p:spPr>
          <a:xfrm>
            <a:off x="463062" y="905847"/>
            <a:ext cx="11275647" cy="323852"/>
          </a:xfrm>
        </p:spPr>
        <p:txBody>
          <a:bodyPr/>
          <a:lstStyle/>
          <a:p>
            <a:r>
              <a:rPr lang="fr-CA" dirty="0"/>
              <a:t>Mise à jour des directives opérationnelles (suite)</a:t>
            </a:r>
          </a:p>
        </p:txBody>
      </p:sp>
      <p:sp>
        <p:nvSpPr>
          <p:cNvPr id="4" name="Content Placeholder 3">
            <a:extLst>
              <a:ext uri="{FF2B5EF4-FFF2-40B4-BE49-F238E27FC236}">
                <a16:creationId xmlns:a16="http://schemas.microsoft.com/office/drawing/2014/main" id="{EAE1CF04-89AA-45EF-BE09-E23EE339501E}"/>
              </a:ext>
            </a:extLst>
          </p:cNvPr>
          <p:cNvSpPr>
            <a:spLocks noGrp="1"/>
          </p:cNvSpPr>
          <p:nvPr>
            <p:ph idx="1"/>
          </p:nvPr>
        </p:nvSpPr>
        <p:spPr>
          <a:xfrm>
            <a:off x="360727" y="1334517"/>
            <a:ext cx="11476139" cy="4620571"/>
          </a:xfrm>
        </p:spPr>
        <p:txBody>
          <a:bodyPr vert="horz" lIns="91440" tIns="45720" rIns="91440" bIns="45720" rtlCol="0" anchor="t">
            <a:noAutofit/>
          </a:bodyPr>
          <a:lstStyle/>
          <a:p>
            <a:pPr marL="342900" indent="-342900">
              <a:spcAft>
                <a:spcPts val="600"/>
              </a:spcAft>
              <a:buFont typeface="Arial" panose="020B0604020202020204" pitchFamily="34" charset="0"/>
              <a:buChar char="•"/>
            </a:pPr>
            <a:r>
              <a:rPr lang="fr-CA" sz="1600" dirty="0">
                <a:solidFill>
                  <a:srgbClr val="FF0000"/>
                </a:solidFill>
                <a:cs typeface="Calibri"/>
              </a:rPr>
              <a:t>L’accent est mis sur l’hygiène des mains et l’étiquette respiratoire.</a:t>
            </a:r>
          </a:p>
          <a:p>
            <a:pPr marL="714375" lvl="1" indent="-265113">
              <a:spcAft>
                <a:spcPts val="600"/>
              </a:spcAft>
            </a:pPr>
            <a:r>
              <a:rPr lang="fr-CA" sz="1600" dirty="0">
                <a:solidFill>
                  <a:srgbClr val="FF0000"/>
                </a:solidFill>
              </a:rPr>
              <a:t>Une certaine souplesse est possible concernant le partage et le nettoyage de l’équipement et l’utilisation des jouets.</a:t>
            </a:r>
          </a:p>
          <a:p>
            <a:pPr marL="342900" indent="-342900">
              <a:spcAft>
                <a:spcPts val="600"/>
              </a:spcAft>
              <a:buFont typeface="Arial" panose="020B0604020202020204" pitchFamily="34" charset="0"/>
              <a:buChar char="•"/>
            </a:pPr>
            <a:r>
              <a:rPr lang="fr-CA" sz="1600" dirty="0"/>
              <a:t>Les exigences en matière d’EPI ont été mises à jour.</a:t>
            </a:r>
          </a:p>
          <a:p>
            <a:pPr lvl="1">
              <a:spcAft>
                <a:spcPts val="600"/>
              </a:spcAft>
            </a:pPr>
            <a:r>
              <a:rPr lang="fr-CA" sz="1600" dirty="0"/>
              <a:t>Le port du masque n’est pas obligatoire à l’extérieur si une distance de 2 m peut être maintenue.</a:t>
            </a:r>
          </a:p>
          <a:p>
            <a:pPr lvl="1">
              <a:spcAft>
                <a:spcPts val="600"/>
              </a:spcAft>
            </a:pPr>
            <a:r>
              <a:rPr lang="fr-CA" sz="1600" dirty="0"/>
              <a:t>Le port du masque est requis à l’intérieur, tout comme le port d’une protection oculaire pour toutes les personnes travaillant avec des enfants qui ne portent pas de masque.</a:t>
            </a:r>
          </a:p>
          <a:p>
            <a:pPr>
              <a:spcBef>
                <a:spcPts val="1800"/>
              </a:spcBef>
            </a:pPr>
            <a:r>
              <a:rPr lang="fr-CA" sz="2400" dirty="0"/>
              <a:t>Outil de dépistage de la COVID-19 pour les écoles et les services de garde d’enfants</a:t>
            </a:r>
          </a:p>
          <a:p>
            <a:pPr marL="342900" indent="-342900">
              <a:spcBef>
                <a:spcPts val="600"/>
              </a:spcBef>
              <a:spcAft>
                <a:spcPts val="600"/>
              </a:spcAft>
              <a:buFont typeface="Arial" panose="020B0604020202020204" pitchFamily="34" charset="0"/>
              <a:buChar char="•"/>
            </a:pPr>
            <a:r>
              <a:rPr lang="fr-CA" sz="1600" dirty="0"/>
              <a:t>Les outils de dépistage ont été mis à jour pour tenir compte des conseils de santé publique en vigueur.</a:t>
            </a:r>
          </a:p>
          <a:p>
            <a:pPr lvl="1">
              <a:spcAft>
                <a:spcPts val="600"/>
              </a:spcAft>
            </a:pPr>
            <a:r>
              <a:rPr lang="fr-CA" sz="1400" dirty="0">
                <a:solidFill>
                  <a:srgbClr val="FF0000"/>
                </a:solidFill>
              </a:rPr>
              <a:t>Clarification selon laquelle toute personne malade devrait rester à la maison pour éviter de transmettre la maladie à d’autres personnes, que son symptôme soit inclus ou non dans l’outil de dépistage </a:t>
            </a:r>
          </a:p>
          <a:p>
            <a:pPr lvl="1">
              <a:spcAft>
                <a:spcPts val="600"/>
              </a:spcAft>
            </a:pPr>
            <a:r>
              <a:rPr lang="fr-CA" sz="1400" dirty="0">
                <a:solidFill>
                  <a:srgbClr val="FF0000"/>
                </a:solidFill>
              </a:rPr>
              <a:t>Précisions indiquant que les tests de dépistage antigénique rapide ne doivent pas être utilisés auprès des personnes présentant des symptômes de la COVID-19 ni auprès des contacts étroits à risque élevé</a:t>
            </a:r>
          </a:p>
          <a:p>
            <a:pPr lvl="1">
              <a:spcAft>
                <a:spcPts val="600"/>
              </a:spcAft>
            </a:pPr>
            <a:r>
              <a:rPr lang="fr-CA" sz="1400" dirty="0">
                <a:solidFill>
                  <a:srgbClr val="FF0000"/>
                </a:solidFill>
              </a:rPr>
              <a:t>Précisions indiquant que les personnes de moins de 12 ans qui voyagent avec un accompagnateur vacciné ne peuvent pas fréquenter l’école ou le service de garde d’enfants à leur retour</a:t>
            </a:r>
          </a:p>
          <a:p>
            <a:pPr lvl="1">
              <a:spcAft>
                <a:spcPts val="600"/>
              </a:spcAft>
            </a:pPr>
            <a:r>
              <a:rPr lang="fr-CA" sz="1400" dirty="0">
                <a:solidFill>
                  <a:srgbClr val="FF0000"/>
                </a:solidFill>
              </a:rPr>
              <a:t>Personnes auxquelles toutes les autres exemptions de mise en quarantaine s’appliquent (p. ex., celles qui voyagent pour des accords de garde transfrontaliers et celles qui voyagent pour des soins médicaux peuvent continuer de fréquenter l’école à leur retour)</a:t>
            </a:r>
          </a:p>
          <a:p>
            <a:pPr lvl="1">
              <a:spcAft>
                <a:spcPts val="600"/>
              </a:spcAft>
            </a:pPr>
            <a:endParaRPr lang="en-CA" sz="1600" dirty="0"/>
          </a:p>
          <a:p>
            <a:r>
              <a:rPr lang="fr-CA" dirty="0"/>
              <a:t> </a:t>
            </a:r>
          </a:p>
          <a:p>
            <a:r>
              <a:rPr lang="fr-CA" dirty="0"/>
              <a:t> </a:t>
            </a:r>
          </a:p>
          <a:p>
            <a:pPr lvl="1">
              <a:spcAft>
                <a:spcPts val="600"/>
              </a:spcAft>
            </a:pPr>
            <a:endParaRPr lang="en-CA" sz="1600" dirty="0"/>
          </a:p>
          <a:p>
            <a:endParaRPr lang="en-CA" dirty="0"/>
          </a:p>
        </p:txBody>
      </p:sp>
      <p:sp>
        <p:nvSpPr>
          <p:cNvPr id="5" name="Slide Number Placeholder 4">
            <a:extLst>
              <a:ext uri="{FF2B5EF4-FFF2-40B4-BE49-F238E27FC236}">
                <a16:creationId xmlns:a16="http://schemas.microsoft.com/office/drawing/2014/main" id="{F2D88D9B-DB19-42DD-81DE-B00181DB3621}"/>
              </a:ext>
            </a:extLst>
          </p:cNvPr>
          <p:cNvSpPr>
            <a:spLocks noGrp="1"/>
          </p:cNvSpPr>
          <p:nvPr>
            <p:ph type="sldNum" sz="quarter" idx="12"/>
          </p:nvPr>
        </p:nvSpPr>
        <p:spPr/>
        <p:txBody>
          <a:bodyPr/>
          <a:lstStyle/>
          <a:p>
            <a:fld id="{9CAA33A2-411E-8443-83D0-3263C24E97A5}" type="slidenum">
              <a:rPr lang="en-US" smtClean="0"/>
              <a:pPr/>
              <a:t>9</a:t>
            </a:fld>
            <a:endParaRPr lang="en-US"/>
          </a:p>
        </p:txBody>
      </p:sp>
      <p:sp>
        <p:nvSpPr>
          <p:cNvPr id="6" name="Footer Placeholder 5">
            <a:extLst>
              <a:ext uri="{FF2B5EF4-FFF2-40B4-BE49-F238E27FC236}">
                <a16:creationId xmlns:a16="http://schemas.microsoft.com/office/drawing/2014/main" id="{59A499EE-A570-40BE-AD31-BFE93AF77F07}"/>
              </a:ext>
            </a:extLst>
          </p:cNvPr>
          <p:cNvSpPr>
            <a:spLocks noGrp="1"/>
          </p:cNvSpPr>
          <p:nvPr>
            <p:ph type="ftr" sz="quarter" idx="11"/>
          </p:nvPr>
        </p:nvSpPr>
        <p:spPr>
          <a:xfrm>
            <a:off x="1148861" y="6276603"/>
            <a:ext cx="3876145" cy="365125"/>
          </a:xfrm>
        </p:spPr>
        <p:txBody>
          <a:bodyPr/>
          <a:lstStyle/>
          <a:p>
            <a:pPr algn="l"/>
            <a:r>
              <a:rPr lang="fr-CA" dirty="0"/>
              <a:t>Webinaire à l’intention des services de garde agréés</a:t>
            </a:r>
          </a:p>
        </p:txBody>
      </p:sp>
    </p:spTree>
    <p:extLst>
      <p:ext uri="{BB962C8B-B14F-4D97-AF65-F5344CB8AC3E}">
        <p14:creationId xmlns:p14="http://schemas.microsoft.com/office/powerpoint/2010/main" val="3825451545"/>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E8D44F1-810C-1D4C-B3D9-DDBB827BD70C}" vid="{40DCFB69-E7D8-C149-91E6-376C3B0989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1138CE1E71034EA758780A7B7CFD59" ma:contentTypeVersion="12" ma:contentTypeDescription="Create a new document." ma:contentTypeScope="" ma:versionID="0d4dc4e51db888d17045289933c5b2b5">
  <xsd:schema xmlns:xsd="http://www.w3.org/2001/XMLSchema" xmlns:xs="http://www.w3.org/2001/XMLSchema" xmlns:p="http://schemas.microsoft.com/office/2006/metadata/properties" xmlns:ns3="4ad7eca9-21da-4b62-a80a-690bc1e46dff" xmlns:ns4="c46774f5-07cb-4980-9189-0ffc08999857" targetNamespace="http://schemas.microsoft.com/office/2006/metadata/properties" ma:root="true" ma:fieldsID="ef33ddbb7a7f5c2a92074982eabf6fb2" ns3:_="" ns4:_="">
    <xsd:import namespace="4ad7eca9-21da-4b62-a80a-690bc1e46dff"/>
    <xsd:import namespace="c46774f5-07cb-4980-9189-0ffc089998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7eca9-21da-4b62-a80a-690bc1e46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774f5-07cb-4980-9189-0ffc089998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B2903-C8AC-4E73-BBCE-9241D2DB269F}">
  <ds:schemaRefs>
    <ds:schemaRef ds:uri="4ad7eca9-21da-4b62-a80a-690bc1e46dff"/>
    <ds:schemaRef ds:uri="c46774f5-07cb-4980-9189-0ffc089998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7675ED-7FDD-41D2-BFEA-A4291E154F59}">
  <ds:schemaRefs>
    <ds:schemaRef ds:uri="http://schemas.microsoft.com/sharepoint/v3/contenttype/forms"/>
  </ds:schemaRefs>
</ds:datastoreItem>
</file>

<file path=customXml/itemProps3.xml><?xml version="1.0" encoding="utf-8"?>
<ds:datastoreItem xmlns:ds="http://schemas.openxmlformats.org/officeDocument/2006/customXml" ds:itemID="{E2AA4706-3B9F-4B23-A0CE-FE9EE414D917}">
  <ds:schemaRefs>
    <ds:schemaRef ds:uri="4ad7eca9-21da-4b62-a80a-690bc1e46dff"/>
    <ds:schemaRef ds:uri="c46774f5-07cb-4980-9189-0ffc08999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Arc-PPT_4x3_template_Greyscale version_V3</Template>
  <TotalTime>2691</TotalTime>
  <Words>4528</Words>
  <Application>Microsoft Office PowerPoint</Application>
  <PresentationFormat>Widescreen</PresentationFormat>
  <Paragraphs>288</Paragraphs>
  <Slides>31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Politique en matière de divulgation relative à la vaccination contre la COVID-19 et  exigences en matière de santé et de sécurité </vt:lpstr>
      <vt:lpstr>Présentations</vt:lpstr>
      <vt:lpstr>Programme</vt:lpstr>
      <vt:lpstr>Services de garde en situation de pandémie</vt:lpstr>
      <vt:lpstr>Chronologie des événements </vt:lpstr>
      <vt:lpstr>Mises à jour sur la santé et la sécurité</vt:lpstr>
      <vt:lpstr>Mises à jour sur la santé et la sécurité</vt:lpstr>
      <vt:lpstr>Mises à jour sur la santé et la sécurité</vt:lpstr>
      <vt:lpstr>Mises à jour sur la santé et la sécurité</vt:lpstr>
      <vt:lpstr>Questions</vt:lpstr>
      <vt:lpstr>Questions</vt:lpstr>
      <vt:lpstr>Questions</vt:lpstr>
      <vt:lpstr>Politique en matière de divulgation relative à la vaccination contre la COVID-19</vt:lpstr>
      <vt:lpstr>Politique en matière de divulgation relative à la vaccination contre la COVID-19</vt:lpstr>
      <vt:lpstr>Politique en matière de divulgation relative à la vaccination contre la COVID-19</vt:lpstr>
      <vt:lpstr>Politique en matière de divulgation relative à la vaccination contre la COVID-19</vt:lpstr>
      <vt:lpstr>Questions</vt:lpstr>
      <vt:lpstr>Questions</vt:lpstr>
      <vt:lpstr>Questions (suite)</vt:lpstr>
      <vt:lpstr>Dépistage antigénique rapide</vt:lpstr>
      <vt:lpstr>Dépistage antigénique rapide</vt:lpstr>
      <vt:lpstr>Dépistage antigénique rapide</vt:lpstr>
      <vt:lpstr>Dépistage antigénique rapide</vt:lpstr>
      <vt:lpstr>Dépistage antigénique rapide</vt:lpstr>
      <vt:lpstr>Dépistage antigénique rapide</vt:lpstr>
      <vt:lpstr>Questions</vt:lpstr>
      <vt:lpstr>Questions</vt:lpstr>
      <vt:lpstr>Questions (suite)</vt:lpstr>
      <vt:lpstr>Questions (suite)</vt:lpstr>
      <vt:lpstr>Ressources</vt:lpstr>
      <vt:lpstr>Ressources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of 6 (Delete any unused sample slides when not in use)</dc:title>
  <dc:subject/>
  <dc:creator>Campbell, Ashley (CAB)</dc:creator>
  <cp:keywords/>
  <dc:description/>
  <cp:lastModifiedBy>Graham, Kerri (EDU)</cp:lastModifiedBy>
  <cp:revision>73</cp:revision>
  <cp:lastPrinted>2019-04-11T20:21:32Z</cp:lastPrinted>
  <dcterms:created xsi:type="dcterms:W3CDTF">2019-05-23T22:48:15Z</dcterms:created>
  <dcterms:modified xsi:type="dcterms:W3CDTF">2021-10-18T14:21:07Z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2021-10-05T17:23:45Z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ContentBits">
    <vt:lpwstr>0</vt:lpwstr>
  </property>
  <property fmtid="{D5CDD505-2E9C-101B-9397-08002B2CF9AE}" pid="8" name="ContentTypeId">
    <vt:lpwstr>0x010100E71138CE1E71034EA758780A7B7CFD59</vt:lpwstr>
  </property>
</Properties>
</file>